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4" r:id="rId5"/>
    <p:sldId id="293" r:id="rId6"/>
    <p:sldId id="261" r:id="rId7"/>
    <p:sldId id="263" r:id="rId8"/>
    <p:sldId id="266" r:id="rId9"/>
    <p:sldId id="287" r:id="rId10"/>
    <p:sldId id="259" r:id="rId11"/>
    <p:sldId id="288" r:id="rId12"/>
    <p:sldId id="289" r:id="rId13"/>
    <p:sldId id="269" r:id="rId14"/>
    <p:sldId id="262" r:id="rId15"/>
    <p:sldId id="267" r:id="rId16"/>
    <p:sldId id="281" r:id="rId17"/>
    <p:sldId id="284" r:id="rId18"/>
    <p:sldId id="285" r:id="rId19"/>
    <p:sldId id="283" r:id="rId20"/>
    <p:sldId id="286" r:id="rId21"/>
    <p:sldId id="280" r:id="rId22"/>
    <p:sldId id="270" r:id="rId23"/>
    <p:sldId id="271" r:id="rId24"/>
    <p:sldId id="272" r:id="rId25"/>
    <p:sldId id="273" r:id="rId26"/>
    <p:sldId id="274" r:id="rId27"/>
    <p:sldId id="296" r:id="rId28"/>
    <p:sldId id="290" r:id="rId29"/>
    <p:sldId id="297" r:id="rId30"/>
    <p:sldId id="294" r:id="rId31"/>
    <p:sldId id="295" r:id="rId32"/>
    <p:sldId id="275" r:id="rId33"/>
    <p:sldId id="276" r:id="rId34"/>
    <p:sldId id="277" r:id="rId35"/>
    <p:sldId id="300" r:id="rId36"/>
    <p:sldId id="278" r:id="rId37"/>
    <p:sldId id="291" r:id="rId38"/>
    <p:sldId id="305" r:id="rId39"/>
    <p:sldId id="306" r:id="rId40"/>
    <p:sldId id="307" r:id="rId41"/>
    <p:sldId id="292" r:id="rId42"/>
    <p:sldId id="304" r:id="rId43"/>
    <p:sldId id="298" r:id="rId44"/>
    <p:sldId id="299" r:id="rId45"/>
    <p:sldId id="301" r:id="rId46"/>
    <p:sldId id="302" r:id="rId47"/>
    <p:sldId id="303" r:id="rId48"/>
    <p:sldId id="279"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69EE2F3-8353-4997-B7CB-235E5150DDB3}"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163469-0B59-4BE0-B2FB-86D98360CC2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EE2F3-8353-4997-B7CB-235E5150DDB3}"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163469-0B59-4BE0-B2FB-86D98360CC22}" type="slidenum">
              <a:rPr lang="tr-TR" smtClean="0"/>
              <a:t>‹#›</a:t>
            </a:fld>
            <a:endParaRPr lang="tr-TR"/>
          </a:p>
        </p:txBody>
      </p:sp>
    </p:spTree>
    <p:extLst>
      <p:ext uri="{BB962C8B-B14F-4D97-AF65-F5344CB8AC3E}">
        <p14:creationId xmlns:p14="http://schemas.microsoft.com/office/powerpoint/2010/main" val="15648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EE2F3-8353-4997-B7CB-235E5150DDB3}"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163469-0B59-4BE0-B2FB-86D98360CC22}" type="slidenum">
              <a:rPr lang="tr-TR" smtClean="0"/>
              <a:t>‹#›</a:t>
            </a:fld>
            <a:endParaRPr lang="tr-TR"/>
          </a:p>
        </p:txBody>
      </p:sp>
    </p:spTree>
    <p:extLst>
      <p:ext uri="{BB962C8B-B14F-4D97-AF65-F5344CB8AC3E}">
        <p14:creationId xmlns:p14="http://schemas.microsoft.com/office/powerpoint/2010/main" val="12605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9EE2F3-8353-4997-B7CB-235E5150DDB3}"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163469-0B59-4BE0-B2FB-86D98360CC22}" type="slidenum">
              <a:rPr lang="tr-TR" smtClean="0"/>
              <a:t>‹#›</a:t>
            </a:fld>
            <a:endParaRPr lang="tr-TR"/>
          </a:p>
        </p:txBody>
      </p:sp>
    </p:spTree>
    <p:extLst>
      <p:ext uri="{BB962C8B-B14F-4D97-AF65-F5344CB8AC3E}">
        <p14:creationId xmlns:p14="http://schemas.microsoft.com/office/powerpoint/2010/main" val="11205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69EE2F3-8353-4997-B7CB-235E5150DDB3}" type="datetimeFigureOut">
              <a:rPr lang="tr-TR" smtClean="0"/>
              <a:t>11.11.2016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163469-0B59-4BE0-B2FB-86D98360CC2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61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9EE2F3-8353-4997-B7CB-235E5150DDB3}" type="datetimeFigureOut">
              <a:rPr lang="tr-TR" smtClean="0"/>
              <a:t>11.11.2016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163469-0B59-4BE0-B2FB-86D98360CC22}" type="slidenum">
              <a:rPr lang="tr-TR" smtClean="0"/>
              <a:t>‹#›</a:t>
            </a:fld>
            <a:endParaRPr lang="tr-TR"/>
          </a:p>
        </p:txBody>
      </p:sp>
    </p:spTree>
    <p:extLst>
      <p:ext uri="{BB962C8B-B14F-4D97-AF65-F5344CB8AC3E}">
        <p14:creationId xmlns:p14="http://schemas.microsoft.com/office/powerpoint/2010/main" val="329510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69EE2F3-8353-4997-B7CB-235E5150DDB3}" type="datetimeFigureOut">
              <a:rPr lang="tr-TR" smtClean="0"/>
              <a:t>11.11.2016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C163469-0B59-4BE0-B2FB-86D98360CC22}" type="slidenum">
              <a:rPr lang="tr-TR" smtClean="0"/>
              <a:t>‹#›</a:t>
            </a:fld>
            <a:endParaRPr lang="tr-TR"/>
          </a:p>
        </p:txBody>
      </p:sp>
    </p:spTree>
    <p:extLst>
      <p:ext uri="{BB962C8B-B14F-4D97-AF65-F5344CB8AC3E}">
        <p14:creationId xmlns:p14="http://schemas.microsoft.com/office/powerpoint/2010/main" val="30211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69EE2F3-8353-4997-B7CB-235E5150DDB3}" type="datetimeFigureOut">
              <a:rPr lang="tr-TR" smtClean="0"/>
              <a:t>11.11.2016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C163469-0B59-4BE0-B2FB-86D98360CC22}" type="slidenum">
              <a:rPr lang="tr-TR" smtClean="0"/>
              <a:t>‹#›</a:t>
            </a:fld>
            <a:endParaRPr lang="tr-TR"/>
          </a:p>
        </p:txBody>
      </p:sp>
    </p:spTree>
    <p:extLst>
      <p:ext uri="{BB962C8B-B14F-4D97-AF65-F5344CB8AC3E}">
        <p14:creationId xmlns:p14="http://schemas.microsoft.com/office/powerpoint/2010/main" val="9093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9EE2F3-8353-4997-B7CB-235E5150DDB3}" type="datetimeFigureOut">
              <a:rPr lang="tr-TR" smtClean="0"/>
              <a:t>11.11.2016</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2C163469-0B59-4BE0-B2FB-86D98360CC22}" type="slidenum">
              <a:rPr lang="tr-TR" smtClean="0"/>
              <a:t>‹#›</a:t>
            </a:fld>
            <a:endParaRPr lang="tr-TR"/>
          </a:p>
        </p:txBody>
      </p:sp>
    </p:spTree>
    <p:extLst>
      <p:ext uri="{BB962C8B-B14F-4D97-AF65-F5344CB8AC3E}">
        <p14:creationId xmlns:p14="http://schemas.microsoft.com/office/powerpoint/2010/main" val="66517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9EE2F3-8353-4997-B7CB-235E5150DDB3}" type="datetimeFigureOut">
              <a:rPr lang="tr-TR" smtClean="0"/>
              <a:t>11.11.2016</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163469-0B59-4BE0-B2FB-86D98360CC22}" type="slidenum">
              <a:rPr lang="tr-TR" smtClean="0"/>
              <a:t>‹#›</a:t>
            </a:fld>
            <a:endParaRPr lang="tr-TR"/>
          </a:p>
        </p:txBody>
      </p:sp>
    </p:spTree>
    <p:extLst>
      <p:ext uri="{BB962C8B-B14F-4D97-AF65-F5344CB8AC3E}">
        <p14:creationId xmlns:p14="http://schemas.microsoft.com/office/powerpoint/2010/main" val="337293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9EE2F3-8353-4997-B7CB-235E5150DDB3}" type="datetimeFigureOut">
              <a:rPr lang="tr-TR" smtClean="0"/>
              <a:t>11.11.2016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163469-0B59-4BE0-B2FB-86D98360CC22}" type="slidenum">
              <a:rPr lang="tr-TR" smtClean="0"/>
              <a:t>‹#›</a:t>
            </a:fld>
            <a:endParaRPr lang="tr-TR"/>
          </a:p>
        </p:txBody>
      </p:sp>
    </p:spTree>
    <p:extLst>
      <p:ext uri="{BB962C8B-B14F-4D97-AF65-F5344CB8AC3E}">
        <p14:creationId xmlns:p14="http://schemas.microsoft.com/office/powerpoint/2010/main" val="152060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9EE2F3-8353-4997-B7CB-235E5150DDB3}" type="datetimeFigureOut">
              <a:rPr lang="tr-TR" smtClean="0"/>
              <a:t>11.11.2016</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C163469-0B59-4BE0-B2FB-86D98360CC22}"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792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demtuncerr@gmail.com" TargetMode="External"/><Relationship Id="rId2" Type="http://schemas.openxmlformats.org/officeDocument/2006/relationships/hyperlink" Target="mailto:kartepeisg@gmail.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3" name="Metin kutusu 2"/>
          <p:cNvSpPr txBox="1"/>
          <p:nvPr/>
        </p:nvSpPr>
        <p:spPr>
          <a:xfrm>
            <a:off x="4390094" y="5418162"/>
            <a:ext cx="3010119" cy="923330"/>
          </a:xfrm>
          <a:prstGeom prst="rect">
            <a:avLst/>
          </a:prstGeom>
          <a:noFill/>
        </p:spPr>
        <p:txBody>
          <a:bodyPr wrap="none" rtlCol="0">
            <a:spAutoFit/>
          </a:bodyPr>
          <a:lstStyle/>
          <a:p>
            <a:r>
              <a:rPr lang="tr-TR" dirty="0" smtClean="0"/>
              <a:t>           </a:t>
            </a:r>
            <a:r>
              <a:rPr lang="tr-TR" b="1" dirty="0" smtClean="0"/>
              <a:t>Erdem TUNCER</a:t>
            </a:r>
          </a:p>
          <a:p>
            <a:r>
              <a:rPr lang="tr-TR" b="1" dirty="0" err="1" smtClean="0"/>
              <a:t>Kartepe</a:t>
            </a:r>
            <a:r>
              <a:rPr lang="tr-TR" b="1" dirty="0" smtClean="0"/>
              <a:t> İlçe İSG Koordinatörü</a:t>
            </a:r>
          </a:p>
          <a:p>
            <a:r>
              <a:rPr lang="tr-TR" b="1" dirty="0" smtClean="0"/>
              <a:t>              İSG Uzmanı</a:t>
            </a:r>
            <a:endParaRPr lang="tr-TR" b="1" dirty="0"/>
          </a:p>
        </p:txBody>
      </p:sp>
      <p:sp>
        <p:nvSpPr>
          <p:cNvPr id="4" name="Metin kutusu 3"/>
          <p:cNvSpPr txBox="1"/>
          <p:nvPr/>
        </p:nvSpPr>
        <p:spPr>
          <a:xfrm>
            <a:off x="1691857" y="395786"/>
            <a:ext cx="8869031" cy="1200329"/>
          </a:xfrm>
          <a:prstGeom prst="rect">
            <a:avLst/>
          </a:prstGeom>
          <a:noFill/>
        </p:spPr>
        <p:txBody>
          <a:bodyPr wrap="none" rtlCol="0">
            <a:spAutoFit/>
          </a:bodyPr>
          <a:lstStyle/>
          <a:p>
            <a:pPr algn="ctr"/>
            <a:r>
              <a:rPr lang="tr-TR" sz="3600" b="1" dirty="0"/>
              <a:t>Okul/Kurum Risk Değerlendirme Veri </a:t>
            </a:r>
            <a:r>
              <a:rPr lang="tr-TR" sz="3600" b="1" dirty="0" smtClean="0"/>
              <a:t>Girişleri</a:t>
            </a:r>
          </a:p>
          <a:p>
            <a:pPr algn="ctr"/>
            <a:r>
              <a:rPr lang="tr-TR" sz="3600" b="1" dirty="0" smtClean="0"/>
              <a:t>Bilgilendirme Toplantısı </a:t>
            </a:r>
            <a:endParaRPr lang="tr-TR" sz="3600" b="1" dirty="0"/>
          </a:p>
        </p:txBody>
      </p:sp>
      <p:sp>
        <p:nvSpPr>
          <p:cNvPr id="5" name="Metin kutusu 4"/>
          <p:cNvSpPr txBox="1"/>
          <p:nvPr/>
        </p:nvSpPr>
        <p:spPr>
          <a:xfrm>
            <a:off x="3590159" y="2671044"/>
            <a:ext cx="4665380" cy="923330"/>
          </a:xfrm>
          <a:prstGeom prst="rect">
            <a:avLst/>
          </a:prstGeom>
          <a:noFill/>
        </p:spPr>
        <p:txBody>
          <a:bodyPr wrap="none" rtlCol="0">
            <a:spAutoFit/>
          </a:bodyPr>
          <a:lstStyle/>
          <a:p>
            <a:r>
              <a:rPr lang="tr-TR" b="1" dirty="0" smtClean="0"/>
              <a:t>Telefon 		: 0506 534 05 47</a:t>
            </a:r>
          </a:p>
          <a:p>
            <a:r>
              <a:rPr lang="tr-TR" b="1" dirty="0" smtClean="0"/>
              <a:t>E-mail   		: </a:t>
            </a:r>
            <a:r>
              <a:rPr lang="tr-TR" b="1" dirty="0" smtClean="0">
                <a:hlinkClick r:id="rId2"/>
              </a:rPr>
              <a:t>kartepeisg@gmail.com</a:t>
            </a:r>
            <a:endParaRPr lang="tr-TR" b="1" dirty="0" smtClean="0"/>
          </a:p>
          <a:p>
            <a:r>
              <a:rPr lang="tr-TR" b="1" dirty="0" smtClean="0"/>
              <a:t>Kişisel E-mail 	: </a:t>
            </a:r>
            <a:r>
              <a:rPr lang="tr-TR" b="1" dirty="0" smtClean="0">
                <a:hlinkClick r:id="rId3"/>
              </a:rPr>
              <a:t>erdemtuncerr@gmail.com</a:t>
            </a:r>
            <a:endParaRPr lang="tr-TR" b="1" dirty="0" smtClean="0"/>
          </a:p>
        </p:txBody>
      </p:sp>
      <p:pic>
        <p:nvPicPr>
          <p:cNvPr id="6" name="Resim 5"/>
          <p:cNvPicPr>
            <a:picLocks noChangeAspect="1"/>
          </p:cNvPicPr>
          <p:nvPr/>
        </p:nvPicPr>
        <p:blipFill>
          <a:blip r:embed="rId4"/>
          <a:stretch>
            <a:fillRect/>
          </a:stretch>
        </p:blipFill>
        <p:spPr>
          <a:xfrm>
            <a:off x="10792109" y="0"/>
            <a:ext cx="1399891" cy="1429518"/>
          </a:xfrm>
          <a:prstGeom prst="rect">
            <a:avLst/>
          </a:prstGeom>
        </p:spPr>
      </p:pic>
      <p:pic>
        <p:nvPicPr>
          <p:cNvPr id="8" name="Resim 7"/>
          <p:cNvPicPr>
            <a:picLocks noChangeAspect="1"/>
          </p:cNvPicPr>
          <p:nvPr/>
        </p:nvPicPr>
        <p:blipFill>
          <a:blip r:embed="rId4"/>
          <a:stretch>
            <a:fillRect/>
          </a:stretch>
        </p:blipFill>
        <p:spPr>
          <a:xfrm>
            <a:off x="60746" y="0"/>
            <a:ext cx="1399891" cy="1429518"/>
          </a:xfrm>
          <a:prstGeom prst="rect">
            <a:avLst/>
          </a:prstGeom>
        </p:spPr>
      </p:pic>
    </p:spTree>
    <p:extLst>
      <p:ext uri="{BB962C8B-B14F-4D97-AF65-F5344CB8AC3E}">
        <p14:creationId xmlns:p14="http://schemas.microsoft.com/office/powerpoint/2010/main" val="974928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35846"/>
            <a:ext cx="12192000" cy="4247317"/>
          </a:xfrm>
          <a:prstGeom prst="rect">
            <a:avLst/>
          </a:prstGeom>
        </p:spPr>
        <p:txBody>
          <a:bodyPr wrap="square">
            <a:spAutoFit/>
          </a:bodyPr>
          <a:lstStyle/>
          <a:p>
            <a:r>
              <a:rPr lang="tr-TR" b="1" dirty="0" smtClean="0"/>
              <a:t>Dokümantasyon</a:t>
            </a:r>
            <a:endParaRPr lang="tr-TR" dirty="0" smtClean="0"/>
          </a:p>
          <a:p>
            <a:r>
              <a:rPr lang="tr-TR" b="1" dirty="0" smtClean="0"/>
              <a:t>MADDE 11 –</a:t>
            </a:r>
            <a:r>
              <a:rPr lang="tr-TR" dirty="0" smtClean="0"/>
              <a:t> (1) Risk değerlendirmesi asgarî aşağıdaki hususları kapsayacak şekilde </a:t>
            </a:r>
            <a:r>
              <a:rPr lang="tr-TR" dirty="0" err="1" smtClean="0"/>
              <a:t>dokümante</a:t>
            </a:r>
            <a:r>
              <a:rPr lang="tr-TR" dirty="0" smtClean="0"/>
              <a:t> edilir.</a:t>
            </a:r>
          </a:p>
          <a:p>
            <a:r>
              <a:rPr lang="tr-TR" dirty="0" smtClean="0"/>
              <a:t>a) İşyerinin unvanı, adresi ve işverenin adı.</a:t>
            </a:r>
          </a:p>
          <a:p>
            <a:r>
              <a:rPr lang="tr-TR" dirty="0" smtClean="0"/>
              <a:t>b) Gerçekleştiren kişilerin isim ve unvanları ile bunlardan iş güvenliği uzmanı ve işyeri hekimi olanların Bakanlıkça verilmiş belge bilgileri.</a:t>
            </a:r>
          </a:p>
          <a:p>
            <a:r>
              <a:rPr lang="tr-TR" dirty="0" smtClean="0"/>
              <a:t>c) Gerçekleştirildiği tarih ve geçerlilik tarihi.</a:t>
            </a:r>
          </a:p>
          <a:p>
            <a:r>
              <a:rPr lang="tr-TR" dirty="0" smtClean="0"/>
              <a:t>ç) Risk değerlendirmesi işyerindeki farklı bölümler için ayrı ayrı yapılmışsa her birinin adı.</a:t>
            </a:r>
          </a:p>
          <a:p>
            <a:r>
              <a:rPr lang="tr-TR" dirty="0" smtClean="0"/>
              <a:t>d) Belirlenen tehlike kaynakları ile tehlikeler.</a:t>
            </a:r>
          </a:p>
          <a:p>
            <a:r>
              <a:rPr lang="tr-TR" dirty="0" smtClean="0"/>
              <a:t>e) Tespit edilen riskler.</a:t>
            </a:r>
          </a:p>
          <a:p>
            <a:r>
              <a:rPr lang="tr-TR" dirty="0" smtClean="0"/>
              <a:t>f) Risk analizinde kullanılan yöntem veya yöntemler.</a:t>
            </a:r>
          </a:p>
          <a:p>
            <a:r>
              <a:rPr lang="tr-TR" dirty="0" smtClean="0"/>
              <a:t>g) Tespit edilen risklerin önem ve öncelik sırasını da içeren analiz sonuçları.</a:t>
            </a:r>
          </a:p>
          <a:p>
            <a:r>
              <a:rPr lang="tr-TR" dirty="0" smtClean="0"/>
              <a:t>ğ) Düzeltici ve önleyici kontrol tedbirleri, gerçekleştirilme tarihleri ve sonrasında tespit edilen risk seviyesi.</a:t>
            </a:r>
          </a:p>
          <a:p>
            <a:r>
              <a:rPr lang="tr-TR" dirty="0" smtClean="0"/>
              <a:t>(2) </a:t>
            </a:r>
            <a:r>
              <a:rPr lang="tr-TR" b="1" u="sng" dirty="0" smtClean="0"/>
              <a:t>Risk değerlendirmesi dokümanının sayfaları numaralandırılarak; </a:t>
            </a:r>
            <a:r>
              <a:rPr lang="tr-TR" b="1" u="sng" dirty="0" smtClean="0">
                <a:solidFill>
                  <a:srgbClr val="FF0000"/>
                </a:solidFill>
                <a:effectLst>
                  <a:outerShdw blurRad="38100" dist="38100" dir="2700000" algn="tl">
                    <a:srgbClr val="000000">
                      <a:alpha val="43137"/>
                    </a:srgbClr>
                  </a:outerShdw>
                </a:effectLst>
              </a:rPr>
              <a:t>gerçekleştiren kişiler tarafından her sayfası paraflanıp, son sayfası imzalanır ve işyerinde saklanır.</a:t>
            </a:r>
          </a:p>
          <a:p>
            <a:r>
              <a:rPr lang="tr-TR" dirty="0" smtClean="0"/>
              <a:t>(3) </a:t>
            </a:r>
            <a:r>
              <a:rPr lang="tr-TR" b="1" dirty="0" smtClean="0"/>
              <a:t>Risk değerlendirmesi dokümanı elektronik ve benzeri ortamlarda hazırlanıp arşivlenebilir.</a:t>
            </a:r>
            <a:endParaRPr lang="tr-TR" b="1" dirty="0"/>
          </a:p>
        </p:txBody>
      </p:sp>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440512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5" name="Metin kutusu 4"/>
          <p:cNvSpPr txBox="1"/>
          <p:nvPr/>
        </p:nvSpPr>
        <p:spPr>
          <a:xfrm>
            <a:off x="1874305" y="457697"/>
            <a:ext cx="8278228" cy="369332"/>
          </a:xfrm>
          <a:prstGeom prst="rect">
            <a:avLst/>
          </a:prstGeom>
          <a:noFill/>
        </p:spPr>
        <p:txBody>
          <a:bodyPr wrap="none" rtlCol="0">
            <a:spAutoFit/>
          </a:bodyPr>
          <a:lstStyle/>
          <a:p>
            <a:r>
              <a:rPr lang="tr-TR" b="1" dirty="0" smtClean="0"/>
              <a:t>OKULLARA GÖNDERİLEN ÖRNEK RİSK DEĞERLENDİRME FORMU EKRAN GÖRÜNTÜSÜ</a:t>
            </a:r>
            <a:endParaRPr lang="tr-TR" b="1" dirty="0"/>
          </a:p>
        </p:txBody>
      </p:sp>
      <p:pic>
        <p:nvPicPr>
          <p:cNvPr id="7" name="Resim 6"/>
          <p:cNvPicPr>
            <a:picLocks noChangeAspect="1"/>
          </p:cNvPicPr>
          <p:nvPr/>
        </p:nvPicPr>
        <p:blipFill>
          <a:blip r:embed="rId2"/>
          <a:stretch>
            <a:fillRect/>
          </a:stretch>
        </p:blipFill>
        <p:spPr>
          <a:xfrm>
            <a:off x="621771" y="1337766"/>
            <a:ext cx="11339761" cy="3848384"/>
          </a:xfrm>
          <a:prstGeom prst="rect">
            <a:avLst/>
          </a:prstGeom>
        </p:spPr>
      </p:pic>
    </p:spTree>
    <p:extLst>
      <p:ext uri="{BB962C8B-B14F-4D97-AF65-F5344CB8AC3E}">
        <p14:creationId xmlns:p14="http://schemas.microsoft.com/office/powerpoint/2010/main" val="242837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5" name="Metin kutusu 4"/>
          <p:cNvSpPr txBox="1"/>
          <p:nvPr/>
        </p:nvSpPr>
        <p:spPr>
          <a:xfrm>
            <a:off x="3194644" y="498494"/>
            <a:ext cx="5871864" cy="369332"/>
          </a:xfrm>
          <a:prstGeom prst="rect">
            <a:avLst/>
          </a:prstGeom>
          <a:noFill/>
        </p:spPr>
        <p:txBody>
          <a:bodyPr wrap="none" rtlCol="0">
            <a:spAutoFit/>
          </a:bodyPr>
          <a:lstStyle/>
          <a:p>
            <a:r>
              <a:rPr lang="tr-TR" b="1" dirty="0" smtClean="0"/>
              <a:t>ÖRNEK RİSK DEĞERLENDİRME FORMU EKRAN GÖRÜNTÜSÜ</a:t>
            </a:r>
            <a:endParaRPr lang="tr-TR" b="1" dirty="0"/>
          </a:p>
        </p:txBody>
      </p:sp>
      <p:pic>
        <p:nvPicPr>
          <p:cNvPr id="2" name="Resim 1"/>
          <p:cNvPicPr>
            <a:picLocks noChangeAspect="1"/>
          </p:cNvPicPr>
          <p:nvPr/>
        </p:nvPicPr>
        <p:blipFill>
          <a:blip r:embed="rId2"/>
          <a:stretch>
            <a:fillRect/>
          </a:stretch>
        </p:blipFill>
        <p:spPr>
          <a:xfrm>
            <a:off x="980267" y="1139517"/>
            <a:ext cx="10300619" cy="4892794"/>
          </a:xfrm>
          <a:prstGeom prst="rect">
            <a:avLst/>
          </a:prstGeom>
        </p:spPr>
      </p:pic>
    </p:spTree>
    <p:extLst>
      <p:ext uri="{BB962C8B-B14F-4D97-AF65-F5344CB8AC3E}">
        <p14:creationId xmlns:p14="http://schemas.microsoft.com/office/powerpoint/2010/main" val="334491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72578" y="354842"/>
            <a:ext cx="9113619" cy="5360952"/>
          </a:xfrm>
          <a:prstGeom prst="rect">
            <a:avLst/>
          </a:prstGeom>
        </p:spPr>
      </p:pic>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4092188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12845"/>
            <a:ext cx="12192000" cy="3416320"/>
          </a:xfrm>
          <a:prstGeom prst="rect">
            <a:avLst/>
          </a:prstGeom>
        </p:spPr>
        <p:txBody>
          <a:bodyPr wrap="square">
            <a:spAutoFit/>
          </a:bodyPr>
          <a:lstStyle/>
          <a:p>
            <a:r>
              <a:rPr lang="tr-TR" b="1" dirty="0" smtClean="0"/>
              <a:t>Risk değerlendirmesinin yenilenmesi</a:t>
            </a:r>
            <a:endParaRPr lang="tr-TR" dirty="0" smtClean="0"/>
          </a:p>
          <a:p>
            <a:r>
              <a:rPr lang="tr-TR" b="1" dirty="0" smtClean="0"/>
              <a:t>MADDE 12 –</a:t>
            </a:r>
            <a:r>
              <a:rPr lang="tr-TR" dirty="0" smtClean="0"/>
              <a:t> (1) Yapılmış olan risk değerlendirmesi; tehlike sınıfına göre </a:t>
            </a:r>
            <a:r>
              <a:rPr lang="tr-TR" b="1" dirty="0" smtClean="0">
                <a:solidFill>
                  <a:srgbClr val="FF0000"/>
                </a:solidFill>
              </a:rPr>
              <a:t>çok tehlikeli</a:t>
            </a:r>
            <a:r>
              <a:rPr lang="tr-TR" dirty="0" smtClean="0"/>
              <a:t>, </a:t>
            </a:r>
            <a:r>
              <a:rPr lang="tr-TR" b="1" dirty="0" smtClean="0">
                <a:solidFill>
                  <a:schemeClr val="accent1">
                    <a:lumMod val="60000"/>
                    <a:lumOff val="40000"/>
                  </a:schemeClr>
                </a:solidFill>
              </a:rPr>
              <a:t>tehlikeli</a:t>
            </a:r>
            <a:r>
              <a:rPr lang="tr-TR" dirty="0" smtClean="0">
                <a:solidFill>
                  <a:schemeClr val="accent1">
                    <a:lumMod val="60000"/>
                    <a:lumOff val="40000"/>
                  </a:schemeClr>
                </a:solidFill>
              </a:rPr>
              <a:t> </a:t>
            </a:r>
            <a:r>
              <a:rPr lang="tr-TR" dirty="0" smtClean="0"/>
              <a:t>ve </a:t>
            </a:r>
            <a:r>
              <a:rPr lang="tr-TR" b="1" dirty="0" smtClean="0">
                <a:solidFill>
                  <a:srgbClr val="92D050"/>
                </a:solidFill>
              </a:rPr>
              <a:t>az tehlikeli </a:t>
            </a:r>
            <a:r>
              <a:rPr lang="tr-TR" dirty="0" smtClean="0"/>
              <a:t>işyerlerinde sırasıyla en geç </a:t>
            </a:r>
            <a:r>
              <a:rPr lang="tr-TR" b="1" dirty="0" smtClean="0">
                <a:solidFill>
                  <a:srgbClr val="FF0000"/>
                </a:solidFill>
              </a:rPr>
              <a:t>iki</a:t>
            </a:r>
            <a:r>
              <a:rPr lang="tr-TR" dirty="0" smtClean="0"/>
              <a:t>, </a:t>
            </a:r>
            <a:r>
              <a:rPr lang="tr-TR" b="1" u="sng" dirty="0" smtClean="0">
                <a:solidFill>
                  <a:schemeClr val="accent1">
                    <a:lumMod val="60000"/>
                    <a:lumOff val="40000"/>
                  </a:schemeClr>
                </a:solidFill>
              </a:rPr>
              <a:t>dört</a:t>
            </a:r>
            <a:r>
              <a:rPr lang="tr-TR" dirty="0" smtClean="0">
                <a:solidFill>
                  <a:schemeClr val="accent1">
                    <a:lumMod val="60000"/>
                    <a:lumOff val="40000"/>
                  </a:schemeClr>
                </a:solidFill>
              </a:rPr>
              <a:t> </a:t>
            </a:r>
            <a:r>
              <a:rPr lang="tr-TR" dirty="0" smtClean="0"/>
              <a:t>ve </a:t>
            </a:r>
            <a:r>
              <a:rPr lang="tr-TR" b="1" u="sng" dirty="0" smtClean="0">
                <a:solidFill>
                  <a:srgbClr val="92D050"/>
                </a:solidFill>
              </a:rPr>
              <a:t>altı</a:t>
            </a:r>
            <a:r>
              <a:rPr lang="tr-TR" dirty="0" smtClean="0">
                <a:solidFill>
                  <a:srgbClr val="92D050"/>
                </a:solidFill>
              </a:rPr>
              <a:t> </a:t>
            </a:r>
            <a:r>
              <a:rPr lang="tr-TR" dirty="0" smtClean="0"/>
              <a:t>yılda bir yenilenir.</a:t>
            </a:r>
          </a:p>
          <a:p>
            <a:r>
              <a:rPr lang="tr-TR" dirty="0" smtClean="0"/>
              <a:t>(2) Aşağıda belirtilen durumlarda ortaya çıkabilecek yeni risklerin, işyerinin tamamını veya bir bölümünü etkiliyor olması göz önünde bulundurularak risk değerlendirmesi tamamen veya kısmen yenilenir.</a:t>
            </a:r>
          </a:p>
          <a:p>
            <a:r>
              <a:rPr lang="tr-TR" dirty="0" smtClean="0"/>
              <a:t>a) İşyerinin taşınması veya binalarda değişiklik yapılması.</a:t>
            </a:r>
          </a:p>
          <a:p>
            <a:r>
              <a:rPr lang="tr-TR" dirty="0" smtClean="0"/>
              <a:t>b) İşyerinde uygulanan teknoloji, kullanılan madde ve ekipmanlarda değişiklikler meydana gelmesi.</a:t>
            </a:r>
          </a:p>
          <a:p>
            <a:r>
              <a:rPr lang="tr-TR" dirty="0" smtClean="0"/>
              <a:t>c) Üretim yönteminde değişiklikler olması.</a:t>
            </a:r>
          </a:p>
          <a:p>
            <a:r>
              <a:rPr lang="tr-TR" dirty="0" smtClean="0"/>
              <a:t>ç) İş kazası, meslek hastalığı veya ramak kala olay meydana gelmesi.</a:t>
            </a:r>
          </a:p>
          <a:p>
            <a:r>
              <a:rPr lang="tr-TR" dirty="0" smtClean="0"/>
              <a:t>d) Çalışma ortamına ait sınır değerlere ilişkin bir mevzuat değişikliği olması.</a:t>
            </a:r>
          </a:p>
          <a:p>
            <a:r>
              <a:rPr lang="tr-TR" dirty="0" smtClean="0"/>
              <a:t>e) Çalışma ortamı ölçümü ve sağlık gözetim sonuçlarına göre gerekli görülmesi.</a:t>
            </a:r>
          </a:p>
          <a:p>
            <a:r>
              <a:rPr lang="tr-TR" dirty="0" smtClean="0"/>
              <a:t>f) İşyeri dışından kaynaklanan ve işyerini etkileyebilecek yeni bir tehlikenin ortaya çıkması.</a:t>
            </a:r>
            <a:endParaRPr lang="tr-TR" dirty="0"/>
          </a:p>
        </p:txBody>
      </p:sp>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981562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450736" y="-1"/>
            <a:ext cx="10944225" cy="6318913"/>
          </a:xfrm>
          <a:prstGeom prst="rect">
            <a:avLst/>
          </a:prstGeom>
        </p:spPr>
      </p:pic>
      <p:sp>
        <p:nvSpPr>
          <p:cNvPr id="6" name="Metin kutusu 5"/>
          <p:cNvSpPr txBox="1"/>
          <p:nvPr/>
        </p:nvSpPr>
        <p:spPr>
          <a:xfrm>
            <a:off x="4940489" y="1337480"/>
            <a:ext cx="4255652" cy="369332"/>
          </a:xfrm>
          <a:prstGeom prst="rect">
            <a:avLst/>
          </a:prstGeom>
          <a:noFill/>
        </p:spPr>
        <p:txBody>
          <a:bodyPr wrap="none" rtlCol="0">
            <a:spAutoFit/>
          </a:bodyPr>
          <a:lstStyle/>
          <a:p>
            <a:r>
              <a:rPr lang="tr-TR" b="1" dirty="0" smtClean="0">
                <a:solidFill>
                  <a:srgbClr val="FF0000"/>
                </a:solidFill>
              </a:rPr>
              <a:t>Kurum Kodunuz ile sisteme giriş yapınız !!! </a:t>
            </a:r>
            <a:endParaRPr lang="tr-TR" b="1" dirty="0">
              <a:solidFill>
                <a:srgbClr val="FF0000"/>
              </a:solidFill>
            </a:endParaRPr>
          </a:p>
        </p:txBody>
      </p:sp>
    </p:spTree>
    <p:extLst>
      <p:ext uri="{BB962C8B-B14F-4D97-AF65-F5344CB8AC3E}">
        <p14:creationId xmlns:p14="http://schemas.microsoft.com/office/powerpoint/2010/main" val="3518199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4" name="Resim 3"/>
          <p:cNvPicPr>
            <a:picLocks noChangeAspect="1"/>
          </p:cNvPicPr>
          <p:nvPr/>
        </p:nvPicPr>
        <p:blipFill>
          <a:blip r:embed="rId2"/>
          <a:stretch>
            <a:fillRect/>
          </a:stretch>
        </p:blipFill>
        <p:spPr>
          <a:xfrm>
            <a:off x="1" y="0"/>
            <a:ext cx="12192000" cy="6250675"/>
          </a:xfrm>
          <a:prstGeom prst="rect">
            <a:avLst/>
          </a:prstGeom>
        </p:spPr>
      </p:pic>
      <p:sp>
        <p:nvSpPr>
          <p:cNvPr id="7" name="Yuvarlatılmış Dikdörtgen 6"/>
          <p:cNvSpPr/>
          <p:nvPr/>
        </p:nvSpPr>
        <p:spPr>
          <a:xfrm>
            <a:off x="1" y="3712191"/>
            <a:ext cx="1828799" cy="409433"/>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783820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0" y="-1"/>
            <a:ext cx="12268270" cy="6332561"/>
          </a:xfrm>
          <a:prstGeom prst="rect">
            <a:avLst/>
          </a:prstGeom>
        </p:spPr>
      </p:pic>
    </p:spTree>
    <p:extLst>
      <p:ext uri="{BB962C8B-B14F-4D97-AF65-F5344CB8AC3E}">
        <p14:creationId xmlns:p14="http://schemas.microsoft.com/office/powerpoint/2010/main" val="1643860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3" name="Resim 2"/>
          <p:cNvPicPr>
            <a:picLocks noChangeAspect="1"/>
          </p:cNvPicPr>
          <p:nvPr/>
        </p:nvPicPr>
        <p:blipFill>
          <a:blip r:embed="rId2"/>
          <a:stretch>
            <a:fillRect/>
          </a:stretch>
        </p:blipFill>
        <p:spPr>
          <a:xfrm>
            <a:off x="0" y="0"/>
            <a:ext cx="12192000" cy="6291618"/>
          </a:xfrm>
          <a:prstGeom prst="rect">
            <a:avLst/>
          </a:prstGeom>
        </p:spPr>
      </p:pic>
      <p:sp>
        <p:nvSpPr>
          <p:cNvPr id="4" name="Dikdörtgen 3"/>
          <p:cNvSpPr/>
          <p:nvPr/>
        </p:nvSpPr>
        <p:spPr>
          <a:xfrm>
            <a:off x="0" y="2593075"/>
            <a:ext cx="2361063" cy="450376"/>
          </a:xfrm>
          <a:prstGeom prst="rect">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617998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3" name="Resim 2"/>
          <p:cNvPicPr>
            <a:picLocks noChangeAspect="1"/>
          </p:cNvPicPr>
          <p:nvPr/>
        </p:nvPicPr>
        <p:blipFill>
          <a:blip r:embed="rId2"/>
          <a:stretch>
            <a:fillRect/>
          </a:stretch>
        </p:blipFill>
        <p:spPr>
          <a:xfrm>
            <a:off x="159722" y="0"/>
            <a:ext cx="11902212" cy="6291618"/>
          </a:xfrm>
          <a:prstGeom prst="rect">
            <a:avLst/>
          </a:prstGeom>
        </p:spPr>
      </p:pic>
      <p:sp>
        <p:nvSpPr>
          <p:cNvPr id="2" name="Metin kutusu 1"/>
          <p:cNvSpPr txBox="1"/>
          <p:nvPr/>
        </p:nvSpPr>
        <p:spPr>
          <a:xfrm>
            <a:off x="4285794" y="232013"/>
            <a:ext cx="4309000" cy="400110"/>
          </a:xfrm>
          <a:prstGeom prst="rect">
            <a:avLst/>
          </a:prstGeom>
          <a:noFill/>
        </p:spPr>
        <p:txBody>
          <a:bodyPr wrap="none" rtlCol="0">
            <a:spAutoFit/>
          </a:bodyPr>
          <a:lstStyle/>
          <a:p>
            <a:r>
              <a:rPr lang="tr-TR" sz="2000" b="1" dirty="0" smtClean="0">
                <a:solidFill>
                  <a:srgbClr val="FF0000"/>
                </a:solidFill>
              </a:rPr>
              <a:t>DOLDURULMUŞ ÖRNEK BİLGİ GİRİŞİ !!!</a:t>
            </a:r>
            <a:endParaRPr lang="tr-TR" sz="2000" b="1" dirty="0">
              <a:solidFill>
                <a:srgbClr val="FF0000"/>
              </a:solidFill>
            </a:endParaRPr>
          </a:p>
        </p:txBody>
      </p:sp>
      <p:sp>
        <p:nvSpPr>
          <p:cNvPr id="4" name="Metin kutusu 3"/>
          <p:cNvSpPr txBox="1"/>
          <p:nvPr/>
        </p:nvSpPr>
        <p:spPr>
          <a:xfrm>
            <a:off x="2620371" y="5922286"/>
            <a:ext cx="7202806" cy="369332"/>
          </a:xfrm>
          <a:prstGeom prst="rect">
            <a:avLst/>
          </a:prstGeom>
          <a:noFill/>
        </p:spPr>
        <p:txBody>
          <a:bodyPr wrap="none" rtlCol="0">
            <a:spAutoFit/>
          </a:bodyPr>
          <a:lstStyle/>
          <a:p>
            <a:r>
              <a:rPr lang="tr-TR" b="1" dirty="0" smtClean="0">
                <a:solidFill>
                  <a:srgbClr val="FF0000"/>
                </a:solidFill>
              </a:rPr>
              <a:t>DOLDURDUKTAN SONRA KAYDET BUTONUNA BASMAYI UNUTMAYINIZ !!!</a:t>
            </a:r>
            <a:endParaRPr lang="tr-TR" b="1" dirty="0">
              <a:solidFill>
                <a:srgbClr val="FF0000"/>
              </a:solidFill>
            </a:endParaRPr>
          </a:p>
        </p:txBody>
      </p:sp>
    </p:spTree>
    <p:extLst>
      <p:ext uri="{BB962C8B-B14F-4D97-AF65-F5344CB8AC3E}">
        <p14:creationId xmlns:p14="http://schemas.microsoft.com/office/powerpoint/2010/main" val="2406978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61146" y="144271"/>
            <a:ext cx="6096000" cy="646331"/>
          </a:xfrm>
          <a:prstGeom prst="rect">
            <a:avLst/>
          </a:prstGeom>
        </p:spPr>
        <p:txBody>
          <a:bodyPr>
            <a:spAutoFit/>
          </a:bodyPr>
          <a:lstStyle/>
          <a:p>
            <a:pPr algn="ctr"/>
            <a:r>
              <a:rPr lang="tr-TR" dirty="0" smtClean="0"/>
              <a:t>28512 SAYILI RESMİ GAZETEDE YAYIMLANAN </a:t>
            </a:r>
            <a:r>
              <a:rPr lang="tr-TR" b="1" dirty="0" smtClean="0">
                <a:effectLst/>
              </a:rPr>
              <a:t>İŞ SAĞLIĞI VE GÜVENLİĞİ RİSK DEĞERLENDİRMESİ YÖNETMELİĞİ’NE GÖRE</a:t>
            </a:r>
            <a:endParaRPr lang="tr-TR" dirty="0">
              <a:effectLst/>
            </a:endParaRPr>
          </a:p>
        </p:txBody>
      </p:sp>
      <p:sp>
        <p:nvSpPr>
          <p:cNvPr id="3" name="Dikdörtgen 2"/>
          <p:cNvSpPr/>
          <p:nvPr/>
        </p:nvSpPr>
        <p:spPr>
          <a:xfrm>
            <a:off x="359390" y="990432"/>
            <a:ext cx="11832609" cy="5416868"/>
          </a:xfrm>
          <a:prstGeom prst="rect">
            <a:avLst/>
          </a:prstGeom>
        </p:spPr>
        <p:txBody>
          <a:bodyPr wrap="square">
            <a:spAutoFit/>
          </a:bodyPr>
          <a:lstStyle/>
          <a:p>
            <a:r>
              <a:rPr lang="tr-TR" b="1" dirty="0" smtClean="0"/>
              <a:t>Tanımlar</a:t>
            </a:r>
            <a:endParaRPr lang="tr-TR" dirty="0" smtClean="0"/>
          </a:p>
          <a:p>
            <a:r>
              <a:rPr lang="tr-TR" b="1" dirty="0" smtClean="0"/>
              <a:t>MADDE 4 –</a:t>
            </a:r>
            <a:r>
              <a:rPr lang="tr-TR" dirty="0" smtClean="0"/>
              <a:t> (1) Bu Yönetmelikte geçen;</a:t>
            </a:r>
          </a:p>
          <a:p>
            <a:endParaRPr lang="tr-TR" dirty="0" smtClean="0"/>
          </a:p>
          <a:p>
            <a:r>
              <a:rPr lang="tr-TR" dirty="0" smtClean="0"/>
              <a:t>e) Risk: Tehlikeden kaynaklanacak kayıp, yaralanma ya da başka zararlı sonuç meydana gelme ihtimalini,</a:t>
            </a:r>
          </a:p>
          <a:p>
            <a:r>
              <a:rPr lang="tr-TR" dirty="0" smtClean="0"/>
              <a:t>g) Tehlike: İşyerinde var olan ya da dışarıdan gelebilecek, çalışanı veya işyerini etkileyebilecek zarar veya hasar verme potansiyelini,</a:t>
            </a:r>
          </a:p>
          <a:p>
            <a:endParaRPr lang="tr-TR" dirty="0"/>
          </a:p>
          <a:p>
            <a:r>
              <a:rPr lang="tr-TR" sz="2000" b="1" dirty="0" smtClean="0"/>
              <a:t>İKİNCİ BÖLÜM</a:t>
            </a:r>
          </a:p>
          <a:p>
            <a:endParaRPr lang="tr-TR" sz="2000" b="1" dirty="0" smtClean="0"/>
          </a:p>
          <a:p>
            <a:r>
              <a:rPr lang="tr-TR" b="1" dirty="0" smtClean="0"/>
              <a:t>İşveren Yükümlülüğü ve Risk Değerlendirmesi Ekibi</a:t>
            </a:r>
          </a:p>
          <a:p>
            <a:r>
              <a:rPr lang="tr-TR" b="1" dirty="0" smtClean="0"/>
              <a:t>İşveren yükümlülüğü</a:t>
            </a:r>
            <a:endParaRPr lang="tr-TR" dirty="0" smtClean="0"/>
          </a:p>
          <a:p>
            <a:r>
              <a:rPr lang="tr-TR" b="1" dirty="0" smtClean="0"/>
              <a:t>MADDE 5 –</a:t>
            </a:r>
            <a:r>
              <a:rPr lang="tr-TR" dirty="0" smtClean="0"/>
              <a:t> (1) İşveren; çalışma ortamının ve çalışanların sağlık ve güvenliğini sağlama, sürdürme ve geliştirme amacı ile iş sağlığı ve güvenliği yönünden risk değerlendirmesi yapar veya yaptırır.</a:t>
            </a:r>
          </a:p>
          <a:p>
            <a:r>
              <a:rPr lang="tr-TR" dirty="0" smtClean="0"/>
              <a:t>(2) Risk değerlendirmesinin gerçekleştirilmiş olması; işverenin, işyerinde iş sağlığı ve güvenliğinin sağlanması yükümlülüğünü ortadan kaldırmaz.</a:t>
            </a:r>
          </a:p>
          <a:p>
            <a:r>
              <a:rPr lang="tr-TR" dirty="0" smtClean="0"/>
              <a:t>(3) İşveren, risk değerlendirmesi çalışmalarında görevlendirilen kişi veya kişilere risk değerlendirmesi ile ilgili ihtiyaç duydukları her türlü bilgi ve belgeyi temin eder.</a:t>
            </a:r>
          </a:p>
          <a:p>
            <a:endParaRPr lang="tr-TR" dirty="0" smtClean="0"/>
          </a:p>
          <a:p>
            <a:endParaRPr lang="tr-TR" dirty="0"/>
          </a:p>
        </p:txBody>
      </p:sp>
      <p:sp>
        <p:nvSpPr>
          <p:cNvPr id="6" name="Metin kutusu 5"/>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3885339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0" y="655093"/>
            <a:ext cx="12176859" cy="4940490"/>
          </a:xfrm>
          <a:prstGeom prst="rect">
            <a:avLst/>
          </a:prstGeom>
        </p:spPr>
      </p:pic>
      <p:sp>
        <p:nvSpPr>
          <p:cNvPr id="4" name="Oval 3"/>
          <p:cNvSpPr/>
          <p:nvPr/>
        </p:nvSpPr>
        <p:spPr>
          <a:xfrm>
            <a:off x="1951630" y="2333767"/>
            <a:ext cx="641445" cy="696036"/>
          </a:xfrm>
          <a:prstGeom prst="ellipse">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Yukarı Ok 5"/>
          <p:cNvSpPr/>
          <p:nvPr/>
        </p:nvSpPr>
        <p:spPr>
          <a:xfrm>
            <a:off x="1944805" y="3057099"/>
            <a:ext cx="327547" cy="200622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 y="3862317"/>
            <a:ext cx="1951630" cy="450376"/>
          </a:xfrm>
          <a:prstGeom prst="rect">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668657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14432" y="0"/>
            <a:ext cx="11081197" cy="6332561"/>
          </a:xfrm>
          <a:prstGeom prst="rect">
            <a:avLst/>
          </a:prstGeom>
        </p:spPr>
      </p:pic>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6" name="Metin kutusu 5"/>
          <p:cNvSpPr txBox="1"/>
          <p:nvPr/>
        </p:nvSpPr>
        <p:spPr>
          <a:xfrm>
            <a:off x="4516656" y="0"/>
            <a:ext cx="3321743" cy="523220"/>
          </a:xfrm>
          <a:prstGeom prst="rect">
            <a:avLst/>
          </a:prstGeom>
          <a:noFill/>
        </p:spPr>
        <p:txBody>
          <a:bodyPr wrap="none" rtlCol="0">
            <a:spAutoFit/>
          </a:bodyPr>
          <a:lstStyle/>
          <a:p>
            <a:r>
              <a:rPr lang="tr-TR" sz="2800" b="1" dirty="0" smtClean="0"/>
              <a:t>ÖRNEK VERİ GİRİŞİ 1 </a:t>
            </a:r>
            <a:endParaRPr lang="tr-TR" sz="2800" b="1" dirty="0"/>
          </a:p>
        </p:txBody>
      </p:sp>
      <p:sp>
        <p:nvSpPr>
          <p:cNvPr id="4" name="Metin kutusu 3"/>
          <p:cNvSpPr txBox="1"/>
          <p:nvPr/>
        </p:nvSpPr>
        <p:spPr>
          <a:xfrm>
            <a:off x="6155030" y="1446663"/>
            <a:ext cx="5202450" cy="369332"/>
          </a:xfrm>
          <a:prstGeom prst="rect">
            <a:avLst/>
          </a:prstGeom>
          <a:noFill/>
        </p:spPr>
        <p:txBody>
          <a:bodyPr wrap="none" rtlCol="0">
            <a:spAutoFit/>
          </a:bodyPr>
          <a:lstStyle/>
          <a:p>
            <a:r>
              <a:rPr lang="tr-TR" b="1" dirty="0" smtClean="0">
                <a:solidFill>
                  <a:srgbClr val="FF0000"/>
                </a:solidFill>
              </a:rPr>
              <a:t>Kendi Kurumunuz adı otomatik olarak yazılacaktır !!!</a:t>
            </a:r>
            <a:endParaRPr lang="tr-TR" b="1" dirty="0">
              <a:solidFill>
                <a:srgbClr val="FF0000"/>
              </a:solidFill>
            </a:endParaRPr>
          </a:p>
        </p:txBody>
      </p:sp>
    </p:spTree>
    <p:extLst>
      <p:ext uri="{BB962C8B-B14F-4D97-AF65-F5344CB8AC3E}">
        <p14:creationId xmlns:p14="http://schemas.microsoft.com/office/powerpoint/2010/main" val="2018318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34089" y="0"/>
            <a:ext cx="10296525" cy="6291618"/>
          </a:xfrm>
          <a:prstGeom prst="rect">
            <a:avLst/>
          </a:prstGeom>
        </p:spPr>
      </p:pic>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2654724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90840" y="368068"/>
            <a:ext cx="8814394" cy="5964493"/>
          </a:xfrm>
          <a:prstGeom prst="rect">
            <a:avLst/>
          </a:prstGeom>
        </p:spPr>
      </p:pic>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808058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198711" y="0"/>
            <a:ext cx="7927928" cy="6330510"/>
          </a:xfrm>
          <a:prstGeom prst="rect">
            <a:avLst/>
          </a:prstGeom>
        </p:spPr>
      </p:pic>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3753847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355997" y="0"/>
            <a:ext cx="7781925" cy="6276975"/>
          </a:xfrm>
          <a:prstGeom prst="rect">
            <a:avLst/>
          </a:prstGeom>
        </p:spPr>
      </p:pic>
      <p:sp>
        <p:nvSpPr>
          <p:cNvPr id="4" name="Oval 3"/>
          <p:cNvSpPr/>
          <p:nvPr/>
        </p:nvSpPr>
        <p:spPr>
          <a:xfrm>
            <a:off x="5390865" y="5308980"/>
            <a:ext cx="4039737" cy="3411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5227090" y="1743502"/>
            <a:ext cx="4039737" cy="398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1312251" y="2236156"/>
            <a:ext cx="3581686" cy="400110"/>
          </a:xfrm>
          <a:prstGeom prst="rect">
            <a:avLst/>
          </a:prstGeom>
          <a:noFill/>
        </p:spPr>
        <p:txBody>
          <a:bodyPr wrap="none" rtlCol="0">
            <a:spAutoFit/>
          </a:bodyPr>
          <a:lstStyle/>
          <a:p>
            <a:r>
              <a:rPr lang="tr-TR" sz="2000" b="1" dirty="0" smtClean="0">
                <a:solidFill>
                  <a:srgbClr val="FF0000"/>
                </a:solidFill>
              </a:rPr>
              <a:t>KESİNLİKLE İSİM YAZILMAYACAK</a:t>
            </a:r>
            <a:endParaRPr lang="tr-TR" sz="2000" b="1" dirty="0">
              <a:solidFill>
                <a:srgbClr val="FF0000"/>
              </a:solidFill>
            </a:endParaRPr>
          </a:p>
        </p:txBody>
      </p:sp>
      <p:sp>
        <p:nvSpPr>
          <p:cNvPr id="7" name="Metin kutusu 6"/>
          <p:cNvSpPr txBox="1"/>
          <p:nvPr/>
        </p:nvSpPr>
        <p:spPr>
          <a:xfrm>
            <a:off x="1312251" y="5876865"/>
            <a:ext cx="3581686" cy="400110"/>
          </a:xfrm>
          <a:prstGeom prst="rect">
            <a:avLst/>
          </a:prstGeom>
          <a:noFill/>
        </p:spPr>
        <p:txBody>
          <a:bodyPr wrap="none" rtlCol="0">
            <a:spAutoFit/>
          </a:bodyPr>
          <a:lstStyle/>
          <a:p>
            <a:r>
              <a:rPr lang="tr-TR" sz="2000" b="1" dirty="0" smtClean="0">
                <a:solidFill>
                  <a:srgbClr val="FF0000"/>
                </a:solidFill>
              </a:rPr>
              <a:t>KESİNLİKLE İSİM YAZILMAYACAK</a:t>
            </a:r>
            <a:endParaRPr lang="tr-TR" sz="2000" b="1" dirty="0">
              <a:solidFill>
                <a:srgbClr val="FF0000"/>
              </a:solidFill>
            </a:endParaRPr>
          </a:p>
        </p:txBody>
      </p:sp>
      <p:sp>
        <p:nvSpPr>
          <p:cNvPr id="10" name="Metin kutusu 9"/>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2" name="Sol Ok 1"/>
          <p:cNvSpPr/>
          <p:nvPr/>
        </p:nvSpPr>
        <p:spPr>
          <a:xfrm rot="1251614">
            <a:off x="3238802" y="1465928"/>
            <a:ext cx="2001246" cy="2898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186982" y="71255"/>
            <a:ext cx="3344442" cy="2031325"/>
          </a:xfrm>
          <a:prstGeom prst="rect">
            <a:avLst/>
          </a:prstGeom>
          <a:noFill/>
        </p:spPr>
        <p:txBody>
          <a:bodyPr wrap="none" rtlCol="0">
            <a:spAutoFit/>
          </a:bodyPr>
          <a:lstStyle/>
          <a:p>
            <a:r>
              <a:rPr lang="tr-TR" dirty="0" smtClean="0"/>
              <a:t>Okulunuzda Hizmet Alımı </a:t>
            </a:r>
          </a:p>
          <a:p>
            <a:r>
              <a:rPr lang="tr-TR" dirty="0" smtClean="0"/>
              <a:t>yoluyla çalışan personel </a:t>
            </a:r>
          </a:p>
          <a:p>
            <a:r>
              <a:rPr lang="tr-TR" dirty="0" smtClean="0"/>
              <a:t>var ise ve bu tehlikeden </a:t>
            </a:r>
          </a:p>
          <a:p>
            <a:r>
              <a:rPr lang="tr-TR" dirty="0" smtClean="0"/>
              <a:t>Etkilenebileceğini düşünüyorsanız</a:t>
            </a:r>
          </a:p>
          <a:p>
            <a:r>
              <a:rPr lang="tr-TR" dirty="0" smtClean="0"/>
              <a:t>buraya «</a:t>
            </a:r>
            <a:r>
              <a:rPr lang="tr-TR" b="1" dirty="0" smtClean="0">
                <a:solidFill>
                  <a:srgbClr val="00B050"/>
                </a:solidFill>
              </a:rPr>
              <a:t>Hizmet Alımı aracılığıyla </a:t>
            </a:r>
          </a:p>
          <a:p>
            <a:r>
              <a:rPr lang="tr-TR" b="1" dirty="0" smtClean="0">
                <a:solidFill>
                  <a:srgbClr val="00B050"/>
                </a:solidFill>
              </a:rPr>
              <a:t>çalışan personel</a:t>
            </a:r>
            <a:r>
              <a:rPr lang="tr-TR" dirty="0" smtClean="0"/>
              <a:t>» ifadesini de </a:t>
            </a:r>
          </a:p>
          <a:p>
            <a:r>
              <a:rPr lang="tr-TR" dirty="0" smtClean="0"/>
              <a:t>Eklemelisiniz.</a:t>
            </a:r>
            <a:endParaRPr lang="tr-TR" dirty="0"/>
          </a:p>
        </p:txBody>
      </p:sp>
    </p:spTree>
    <p:extLst>
      <p:ext uri="{BB962C8B-B14F-4D97-AF65-F5344CB8AC3E}">
        <p14:creationId xmlns:p14="http://schemas.microsoft.com/office/powerpoint/2010/main" val="639216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229774" y="0"/>
            <a:ext cx="7724775" cy="6219825"/>
          </a:xfrm>
          <a:prstGeom prst="rect">
            <a:avLst/>
          </a:prstGeom>
        </p:spPr>
      </p:pic>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5" name="Metin kutusu 4"/>
          <p:cNvSpPr txBox="1"/>
          <p:nvPr/>
        </p:nvSpPr>
        <p:spPr>
          <a:xfrm>
            <a:off x="4960853" y="5815026"/>
            <a:ext cx="7231147" cy="369332"/>
          </a:xfrm>
          <a:prstGeom prst="rect">
            <a:avLst/>
          </a:prstGeom>
          <a:noFill/>
        </p:spPr>
        <p:txBody>
          <a:bodyPr wrap="none" rtlCol="0">
            <a:spAutoFit/>
          </a:bodyPr>
          <a:lstStyle/>
          <a:p>
            <a:r>
              <a:rPr lang="tr-TR" b="1" dirty="0" smtClean="0">
                <a:solidFill>
                  <a:srgbClr val="FF0000"/>
                </a:solidFill>
              </a:rPr>
              <a:t>Yeni bir Risk Değerlendirmesi yapıyormuş gibi </a:t>
            </a:r>
            <a:r>
              <a:rPr lang="tr-TR" b="1" dirty="0" err="1" smtClean="0">
                <a:solidFill>
                  <a:srgbClr val="FF0000"/>
                </a:solidFill>
              </a:rPr>
              <a:t>termin</a:t>
            </a:r>
            <a:r>
              <a:rPr lang="tr-TR" b="1" dirty="0" smtClean="0">
                <a:solidFill>
                  <a:srgbClr val="FF0000"/>
                </a:solidFill>
              </a:rPr>
              <a:t> süresi verilecektir !!!</a:t>
            </a:r>
            <a:endParaRPr lang="tr-TR" b="1" dirty="0">
              <a:solidFill>
                <a:srgbClr val="FF0000"/>
              </a:solidFill>
            </a:endParaRPr>
          </a:p>
        </p:txBody>
      </p:sp>
      <p:sp>
        <p:nvSpPr>
          <p:cNvPr id="6" name="Oval 5"/>
          <p:cNvSpPr/>
          <p:nvPr/>
        </p:nvSpPr>
        <p:spPr>
          <a:xfrm>
            <a:off x="6399768" y="5344110"/>
            <a:ext cx="1896759" cy="272112"/>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ol Ok 2"/>
          <p:cNvSpPr/>
          <p:nvPr/>
        </p:nvSpPr>
        <p:spPr>
          <a:xfrm rot="2174374">
            <a:off x="2231104" y="4539373"/>
            <a:ext cx="2473478" cy="27668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0" y="599189"/>
            <a:ext cx="4542077" cy="2862322"/>
          </a:xfrm>
          <a:prstGeom prst="rect">
            <a:avLst/>
          </a:prstGeom>
          <a:noFill/>
        </p:spPr>
        <p:txBody>
          <a:bodyPr wrap="none" rtlCol="0">
            <a:spAutoFit/>
          </a:bodyPr>
          <a:lstStyle/>
          <a:p>
            <a:r>
              <a:rPr lang="tr-TR" b="1" dirty="0" smtClean="0"/>
              <a:t>İç görevlendirmeyle </a:t>
            </a:r>
            <a:r>
              <a:rPr lang="tr-TR" dirty="0" smtClean="0"/>
              <a:t>bir öğretmeni </a:t>
            </a:r>
          </a:p>
          <a:p>
            <a:r>
              <a:rPr lang="tr-TR" dirty="0" smtClean="0"/>
              <a:t>görevlendirdiyseniz eğer</a:t>
            </a:r>
          </a:p>
          <a:p>
            <a:r>
              <a:rPr lang="tr-TR" dirty="0" smtClean="0"/>
              <a:t>o </a:t>
            </a:r>
            <a:r>
              <a:rPr lang="tr-TR" dirty="0" err="1" smtClean="0"/>
              <a:t>kişiyinin</a:t>
            </a:r>
            <a:r>
              <a:rPr lang="tr-TR" dirty="0" smtClean="0"/>
              <a:t> </a:t>
            </a:r>
            <a:r>
              <a:rPr lang="tr-TR" b="1" dirty="0" err="1" smtClean="0"/>
              <a:t>ünvanını</a:t>
            </a:r>
            <a:r>
              <a:rPr lang="tr-TR" dirty="0" smtClean="0"/>
              <a:t> yazabilirsiniz</a:t>
            </a:r>
          </a:p>
          <a:p>
            <a:endParaRPr lang="tr-TR" dirty="0" smtClean="0"/>
          </a:p>
          <a:p>
            <a:r>
              <a:rPr lang="tr-TR" dirty="0" smtClean="0"/>
              <a:t>Örnek Olarak,</a:t>
            </a:r>
          </a:p>
          <a:p>
            <a:r>
              <a:rPr lang="tr-TR" dirty="0" smtClean="0"/>
              <a:t>Meslek Lisesinde bulunan Elektrik bölümünün </a:t>
            </a:r>
          </a:p>
          <a:p>
            <a:r>
              <a:rPr lang="tr-TR" dirty="0" smtClean="0"/>
              <a:t>Alan/</a:t>
            </a:r>
            <a:r>
              <a:rPr lang="tr-TR" dirty="0" err="1" smtClean="0"/>
              <a:t>Atelye</a:t>
            </a:r>
            <a:r>
              <a:rPr lang="tr-TR" dirty="0" smtClean="0"/>
              <a:t> şefini bu iş ve işlemler işin </a:t>
            </a:r>
          </a:p>
          <a:p>
            <a:r>
              <a:rPr lang="tr-TR" dirty="0" smtClean="0"/>
              <a:t>görevlendirdiyseniz (tebliğ etmiş olmalısınız) </a:t>
            </a:r>
          </a:p>
          <a:p>
            <a:r>
              <a:rPr lang="tr-TR" dirty="0" smtClean="0"/>
              <a:t>Sorumlular Yerine Elek./</a:t>
            </a:r>
            <a:r>
              <a:rPr lang="tr-TR" dirty="0" err="1" smtClean="0"/>
              <a:t>Elekt</a:t>
            </a:r>
            <a:r>
              <a:rPr lang="tr-TR" dirty="0" smtClean="0"/>
              <a:t> Alan Şefi </a:t>
            </a:r>
          </a:p>
          <a:p>
            <a:r>
              <a:rPr lang="tr-TR" dirty="0" smtClean="0"/>
              <a:t>Yazabilirsiniz.</a:t>
            </a:r>
            <a:endParaRPr lang="tr-TR" dirty="0"/>
          </a:p>
        </p:txBody>
      </p:sp>
      <p:sp>
        <p:nvSpPr>
          <p:cNvPr id="9" name="Metin kutusu 8"/>
          <p:cNvSpPr txBox="1"/>
          <p:nvPr/>
        </p:nvSpPr>
        <p:spPr>
          <a:xfrm>
            <a:off x="143811" y="5269075"/>
            <a:ext cx="3650871" cy="646331"/>
          </a:xfrm>
          <a:prstGeom prst="rect">
            <a:avLst/>
          </a:prstGeom>
          <a:noFill/>
        </p:spPr>
        <p:txBody>
          <a:bodyPr wrap="none" rtlCol="0">
            <a:spAutoFit/>
          </a:bodyPr>
          <a:lstStyle/>
          <a:p>
            <a:r>
              <a:rPr lang="tr-TR" b="1" dirty="0" smtClean="0">
                <a:solidFill>
                  <a:srgbClr val="FF0000"/>
                </a:solidFill>
              </a:rPr>
              <a:t>Şahıs ismi kesinlikle yazılmayacak !!!</a:t>
            </a:r>
          </a:p>
          <a:p>
            <a:endParaRPr lang="tr-TR" dirty="0"/>
          </a:p>
        </p:txBody>
      </p:sp>
      <p:sp>
        <p:nvSpPr>
          <p:cNvPr id="11" name="Sol Ok 10"/>
          <p:cNvSpPr/>
          <p:nvPr/>
        </p:nvSpPr>
        <p:spPr>
          <a:xfrm>
            <a:off x="3794682" y="5307764"/>
            <a:ext cx="490199" cy="2126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91750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5" name="Metin kutusu 4"/>
          <p:cNvSpPr txBox="1"/>
          <p:nvPr/>
        </p:nvSpPr>
        <p:spPr>
          <a:xfrm>
            <a:off x="3194644" y="498494"/>
            <a:ext cx="5871864" cy="369332"/>
          </a:xfrm>
          <a:prstGeom prst="rect">
            <a:avLst/>
          </a:prstGeom>
          <a:noFill/>
        </p:spPr>
        <p:txBody>
          <a:bodyPr wrap="none" rtlCol="0">
            <a:spAutoFit/>
          </a:bodyPr>
          <a:lstStyle/>
          <a:p>
            <a:r>
              <a:rPr lang="tr-TR" b="1" dirty="0" smtClean="0"/>
              <a:t>ÖRNEK RİSK DEĞERLENDİRME FORMU EKRAN GÖRÜNTÜSÜ</a:t>
            </a:r>
            <a:endParaRPr lang="tr-TR" b="1" dirty="0"/>
          </a:p>
        </p:txBody>
      </p:sp>
      <p:pic>
        <p:nvPicPr>
          <p:cNvPr id="2" name="Resim 1"/>
          <p:cNvPicPr>
            <a:picLocks noChangeAspect="1"/>
          </p:cNvPicPr>
          <p:nvPr/>
        </p:nvPicPr>
        <p:blipFill>
          <a:blip r:embed="rId2"/>
          <a:stretch>
            <a:fillRect/>
          </a:stretch>
        </p:blipFill>
        <p:spPr>
          <a:xfrm>
            <a:off x="980267" y="1139517"/>
            <a:ext cx="10300619" cy="4892794"/>
          </a:xfrm>
          <a:prstGeom prst="rect">
            <a:avLst/>
          </a:prstGeom>
        </p:spPr>
      </p:pic>
    </p:spTree>
    <p:extLst>
      <p:ext uri="{BB962C8B-B14F-4D97-AF65-F5344CB8AC3E}">
        <p14:creationId xmlns:p14="http://schemas.microsoft.com/office/powerpoint/2010/main" val="825695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8" name="Metin kutusu 7"/>
          <p:cNvSpPr txBox="1"/>
          <p:nvPr/>
        </p:nvSpPr>
        <p:spPr>
          <a:xfrm>
            <a:off x="4516656" y="0"/>
            <a:ext cx="3321743" cy="523220"/>
          </a:xfrm>
          <a:prstGeom prst="rect">
            <a:avLst/>
          </a:prstGeom>
          <a:noFill/>
        </p:spPr>
        <p:txBody>
          <a:bodyPr wrap="none" rtlCol="0">
            <a:spAutoFit/>
          </a:bodyPr>
          <a:lstStyle/>
          <a:p>
            <a:r>
              <a:rPr lang="tr-TR" sz="2800" b="1" dirty="0" smtClean="0"/>
              <a:t>ÖRNEK VERİ GİRİŞİ 2 </a:t>
            </a:r>
            <a:endParaRPr lang="tr-TR" sz="2800" b="1" dirty="0"/>
          </a:p>
        </p:txBody>
      </p:sp>
      <p:pic>
        <p:nvPicPr>
          <p:cNvPr id="3" name="Resim 2"/>
          <p:cNvPicPr>
            <a:picLocks noChangeAspect="1"/>
          </p:cNvPicPr>
          <p:nvPr/>
        </p:nvPicPr>
        <p:blipFill>
          <a:blip r:embed="rId2"/>
          <a:stretch>
            <a:fillRect/>
          </a:stretch>
        </p:blipFill>
        <p:spPr>
          <a:xfrm>
            <a:off x="2049793" y="523220"/>
            <a:ext cx="8010525" cy="5838825"/>
          </a:xfrm>
          <a:prstGeom prst="rect">
            <a:avLst/>
          </a:prstGeom>
        </p:spPr>
      </p:pic>
      <p:sp>
        <p:nvSpPr>
          <p:cNvPr id="9" name="Metin kutusu 8"/>
          <p:cNvSpPr txBox="1"/>
          <p:nvPr/>
        </p:nvSpPr>
        <p:spPr>
          <a:xfrm>
            <a:off x="109182" y="5036024"/>
            <a:ext cx="2060811" cy="1200329"/>
          </a:xfrm>
          <a:prstGeom prst="rect">
            <a:avLst/>
          </a:prstGeom>
          <a:noFill/>
          <a:ln w="38100">
            <a:solidFill>
              <a:srgbClr val="0070C0"/>
            </a:solidFill>
          </a:ln>
        </p:spPr>
        <p:txBody>
          <a:bodyPr wrap="square" rtlCol="0">
            <a:spAutoFit/>
          </a:bodyPr>
          <a:lstStyle/>
          <a:p>
            <a:r>
              <a:rPr lang="tr-TR" dirty="0" smtClean="0"/>
              <a:t>Müdür Yardımcısı yazmıyoruz </a:t>
            </a:r>
            <a:r>
              <a:rPr lang="tr-TR" b="1" dirty="0" smtClean="0">
                <a:solidFill>
                  <a:srgbClr val="FF0000"/>
                </a:solidFill>
              </a:rPr>
              <a:t>!!!</a:t>
            </a:r>
          </a:p>
          <a:p>
            <a:endParaRPr lang="tr-TR" dirty="0" smtClean="0"/>
          </a:p>
          <a:p>
            <a:r>
              <a:rPr lang="tr-TR" b="1" dirty="0" smtClean="0">
                <a:solidFill>
                  <a:srgbClr val="FF0000"/>
                </a:solidFill>
              </a:rPr>
              <a:t>İlgili</a:t>
            </a:r>
            <a:r>
              <a:rPr lang="tr-TR" dirty="0" smtClean="0">
                <a:solidFill>
                  <a:srgbClr val="FF0000"/>
                </a:solidFill>
              </a:rPr>
              <a:t> </a:t>
            </a:r>
            <a:r>
              <a:rPr lang="tr-TR" dirty="0" err="1" smtClean="0"/>
              <a:t>Md.Yardımcısı</a:t>
            </a:r>
            <a:endParaRPr lang="tr-TR" dirty="0"/>
          </a:p>
        </p:txBody>
      </p:sp>
      <p:sp>
        <p:nvSpPr>
          <p:cNvPr id="10" name="Sol Ok 9"/>
          <p:cNvSpPr/>
          <p:nvPr/>
        </p:nvSpPr>
        <p:spPr>
          <a:xfrm>
            <a:off x="2169993" y="5554132"/>
            <a:ext cx="436729" cy="1641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35979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8" name="Metin kutusu 7"/>
          <p:cNvSpPr txBox="1"/>
          <p:nvPr/>
        </p:nvSpPr>
        <p:spPr>
          <a:xfrm>
            <a:off x="4516656" y="0"/>
            <a:ext cx="3321743" cy="523220"/>
          </a:xfrm>
          <a:prstGeom prst="rect">
            <a:avLst/>
          </a:prstGeom>
          <a:noFill/>
        </p:spPr>
        <p:txBody>
          <a:bodyPr wrap="none" rtlCol="0">
            <a:spAutoFit/>
          </a:bodyPr>
          <a:lstStyle/>
          <a:p>
            <a:r>
              <a:rPr lang="tr-TR" sz="2800" b="1" dirty="0" smtClean="0"/>
              <a:t>ÖRNEK VERİ GİRİŞİ 2 </a:t>
            </a:r>
            <a:endParaRPr lang="tr-TR" sz="2800" b="1" dirty="0"/>
          </a:p>
        </p:txBody>
      </p:sp>
      <p:pic>
        <p:nvPicPr>
          <p:cNvPr id="3" name="Resim 2"/>
          <p:cNvPicPr>
            <a:picLocks noChangeAspect="1"/>
          </p:cNvPicPr>
          <p:nvPr/>
        </p:nvPicPr>
        <p:blipFill>
          <a:blip r:embed="rId2"/>
          <a:stretch>
            <a:fillRect/>
          </a:stretch>
        </p:blipFill>
        <p:spPr>
          <a:xfrm>
            <a:off x="2049793" y="523220"/>
            <a:ext cx="8010525" cy="5838825"/>
          </a:xfrm>
          <a:prstGeom prst="rect">
            <a:avLst/>
          </a:prstGeom>
        </p:spPr>
      </p:pic>
      <p:sp>
        <p:nvSpPr>
          <p:cNvPr id="2" name="Metin kutusu 1"/>
          <p:cNvSpPr txBox="1"/>
          <p:nvPr/>
        </p:nvSpPr>
        <p:spPr>
          <a:xfrm>
            <a:off x="2199002" y="1239485"/>
            <a:ext cx="7861316" cy="461665"/>
          </a:xfrm>
          <a:prstGeom prst="rect">
            <a:avLst/>
          </a:prstGeom>
          <a:blipFill>
            <a:blip r:embed="rId3"/>
            <a:tile tx="0" ty="0" sx="100000" sy="100000" flip="none" algn="tl"/>
          </a:blipFill>
        </p:spPr>
        <p:txBody>
          <a:bodyPr wrap="square" rtlCol="0">
            <a:spAutoFit/>
          </a:bodyPr>
          <a:lstStyle/>
          <a:p>
            <a:r>
              <a:rPr lang="tr-TR" sz="2000" b="1" dirty="0" smtClean="0">
                <a:solidFill>
                  <a:srgbClr val="FF0000"/>
                </a:solidFill>
              </a:rPr>
              <a:t>2 tane idare odası var ise </a:t>
            </a:r>
            <a:r>
              <a:rPr lang="tr-TR" sz="2400" b="1" dirty="0" smtClean="0">
                <a:solidFill>
                  <a:srgbClr val="FF0000"/>
                </a:solidFill>
              </a:rPr>
              <a:t>hangi </a:t>
            </a:r>
            <a:r>
              <a:rPr lang="tr-TR" sz="2000" b="1" dirty="0" smtClean="0">
                <a:solidFill>
                  <a:srgbClr val="FF0000"/>
                </a:solidFill>
              </a:rPr>
              <a:t>İdari Oda ???</a:t>
            </a:r>
            <a:endParaRPr lang="tr-TR" sz="2000" b="1" dirty="0">
              <a:solidFill>
                <a:srgbClr val="FF0000"/>
              </a:solidFill>
            </a:endParaRPr>
          </a:p>
        </p:txBody>
      </p:sp>
      <p:cxnSp>
        <p:nvCxnSpPr>
          <p:cNvPr id="6" name="Dirsek Bağlayıcısı 5"/>
          <p:cNvCxnSpPr/>
          <p:nvPr/>
        </p:nvCxnSpPr>
        <p:spPr>
          <a:xfrm rot="10800000" flipV="1">
            <a:off x="2353456" y="2417415"/>
            <a:ext cx="2368446" cy="554636"/>
          </a:xfrm>
          <a:prstGeom prst="bent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211246" y="1933585"/>
            <a:ext cx="2373920" cy="2308324"/>
          </a:xfrm>
          <a:prstGeom prst="rect">
            <a:avLst/>
          </a:prstGeom>
          <a:noFill/>
        </p:spPr>
        <p:txBody>
          <a:bodyPr wrap="none" rtlCol="0">
            <a:spAutoFit/>
          </a:bodyPr>
          <a:lstStyle/>
          <a:p>
            <a:r>
              <a:rPr lang="tr-TR" dirty="0" smtClean="0"/>
              <a:t>(1.kat idari Oda )</a:t>
            </a:r>
          </a:p>
          <a:p>
            <a:r>
              <a:rPr lang="tr-TR" dirty="0" smtClean="0"/>
              <a:t>ya da</a:t>
            </a:r>
          </a:p>
          <a:p>
            <a:r>
              <a:rPr lang="tr-TR" dirty="0" smtClean="0"/>
              <a:t>(2.kat </a:t>
            </a:r>
            <a:r>
              <a:rPr lang="tr-TR" dirty="0"/>
              <a:t>idari Oda )</a:t>
            </a:r>
          </a:p>
          <a:p>
            <a:r>
              <a:rPr lang="tr-TR" dirty="0"/>
              <a:t>ya da</a:t>
            </a:r>
          </a:p>
          <a:p>
            <a:r>
              <a:rPr lang="tr-TR" dirty="0" smtClean="0"/>
              <a:t>(101 </a:t>
            </a:r>
            <a:r>
              <a:rPr lang="tr-TR" dirty="0" err="1" smtClean="0"/>
              <a:t>Nolu</a:t>
            </a:r>
            <a:r>
              <a:rPr lang="tr-TR" dirty="0" smtClean="0"/>
              <a:t> oda)</a:t>
            </a:r>
          </a:p>
          <a:p>
            <a:r>
              <a:rPr lang="tr-TR" dirty="0" smtClean="0"/>
              <a:t>[</a:t>
            </a:r>
            <a:r>
              <a:rPr lang="tr-TR" u="sng" dirty="0" smtClean="0"/>
              <a:t>Fiziksel Oda </a:t>
            </a:r>
            <a:r>
              <a:rPr lang="tr-TR" dirty="0" smtClean="0"/>
              <a:t>Numarası]</a:t>
            </a:r>
          </a:p>
          <a:p>
            <a:endParaRPr lang="tr-TR" dirty="0" smtClean="0"/>
          </a:p>
          <a:p>
            <a:endParaRPr lang="tr-TR" dirty="0"/>
          </a:p>
        </p:txBody>
      </p:sp>
      <p:sp>
        <p:nvSpPr>
          <p:cNvPr id="11" name="Metin kutusu 10"/>
          <p:cNvSpPr txBox="1"/>
          <p:nvPr/>
        </p:nvSpPr>
        <p:spPr>
          <a:xfrm>
            <a:off x="211246" y="4182579"/>
            <a:ext cx="2155270" cy="1754326"/>
          </a:xfrm>
          <a:prstGeom prst="rect">
            <a:avLst/>
          </a:prstGeom>
          <a:noFill/>
        </p:spPr>
        <p:txBody>
          <a:bodyPr wrap="none" rtlCol="0">
            <a:spAutoFit/>
          </a:bodyPr>
          <a:lstStyle/>
          <a:p>
            <a:r>
              <a:rPr lang="tr-TR" dirty="0" smtClean="0"/>
              <a:t>Sınıf ismi yazılacaksa </a:t>
            </a:r>
          </a:p>
          <a:p>
            <a:r>
              <a:rPr lang="tr-TR" b="1" dirty="0" smtClean="0"/>
              <a:t>4A </a:t>
            </a:r>
          </a:p>
          <a:p>
            <a:r>
              <a:rPr lang="tr-TR" b="1" dirty="0"/>
              <a:t>2</a:t>
            </a:r>
            <a:r>
              <a:rPr lang="tr-TR" b="1" dirty="0" smtClean="0"/>
              <a:t>B </a:t>
            </a:r>
          </a:p>
          <a:p>
            <a:r>
              <a:rPr lang="tr-TR" dirty="0"/>
              <a:t>g</a:t>
            </a:r>
            <a:r>
              <a:rPr lang="tr-TR" dirty="0" smtClean="0"/>
              <a:t>ibi sınıf isimleri </a:t>
            </a:r>
          </a:p>
          <a:p>
            <a:r>
              <a:rPr lang="tr-TR" b="1" dirty="0" smtClean="0"/>
              <a:t>KESİNLİKLE </a:t>
            </a:r>
          </a:p>
          <a:p>
            <a:r>
              <a:rPr lang="tr-TR" b="1" dirty="0" smtClean="0">
                <a:solidFill>
                  <a:srgbClr val="FF0000"/>
                </a:solidFill>
              </a:rPr>
              <a:t>Yazılmayacak !!!</a:t>
            </a:r>
            <a:endParaRPr lang="tr-TR" b="1" dirty="0">
              <a:solidFill>
                <a:srgbClr val="FF0000"/>
              </a:solidFill>
            </a:endParaRPr>
          </a:p>
        </p:txBody>
      </p:sp>
    </p:spTree>
    <p:extLst>
      <p:ext uri="{BB962C8B-B14F-4D97-AF65-F5344CB8AC3E}">
        <p14:creationId xmlns:p14="http://schemas.microsoft.com/office/powerpoint/2010/main" val="399753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296" y="848395"/>
            <a:ext cx="12192000" cy="4524315"/>
          </a:xfrm>
          <a:prstGeom prst="rect">
            <a:avLst/>
          </a:prstGeom>
        </p:spPr>
        <p:txBody>
          <a:bodyPr wrap="square">
            <a:spAutoFit/>
          </a:bodyPr>
          <a:lstStyle/>
          <a:p>
            <a:r>
              <a:rPr lang="tr-TR" b="1" dirty="0" smtClean="0"/>
              <a:t>Risk değerlendirmesi ekibi</a:t>
            </a:r>
            <a:endParaRPr lang="tr-TR" dirty="0" smtClean="0"/>
          </a:p>
          <a:p>
            <a:r>
              <a:rPr lang="tr-TR" b="1" dirty="0" smtClean="0"/>
              <a:t>MADDE 6 –</a:t>
            </a:r>
            <a:r>
              <a:rPr lang="tr-TR" dirty="0" smtClean="0"/>
              <a:t> (1) Risk değerlendirmesi, işverenin oluşturduğu bir ekip tarafından gerçekleştirilir. Risk değerlendirmesi ekibi aşağıdakilerden oluşur.</a:t>
            </a:r>
          </a:p>
          <a:p>
            <a:r>
              <a:rPr lang="tr-TR" dirty="0" smtClean="0"/>
              <a:t>a) </a:t>
            </a:r>
            <a:r>
              <a:rPr lang="tr-TR" b="1" dirty="0" smtClean="0"/>
              <a:t>İşveren</a:t>
            </a:r>
            <a:r>
              <a:rPr lang="tr-TR" dirty="0" smtClean="0"/>
              <a:t> veya </a:t>
            </a:r>
            <a:r>
              <a:rPr lang="tr-TR" b="1" dirty="0" smtClean="0"/>
              <a:t>işveren vekili</a:t>
            </a:r>
            <a:r>
              <a:rPr lang="tr-TR" dirty="0" smtClean="0"/>
              <a:t>.</a:t>
            </a:r>
          </a:p>
          <a:p>
            <a:r>
              <a:rPr lang="tr-TR" dirty="0" smtClean="0"/>
              <a:t>b) İşyerinde sağlık ve güvenlik hizmetini yürüten </a:t>
            </a:r>
            <a:r>
              <a:rPr lang="tr-TR" b="1" dirty="0" smtClean="0"/>
              <a:t>iş güvenliği uzmanları </a:t>
            </a:r>
            <a:r>
              <a:rPr lang="tr-TR" dirty="0" smtClean="0"/>
              <a:t>ile </a:t>
            </a:r>
            <a:r>
              <a:rPr lang="tr-TR" b="1" dirty="0" smtClean="0"/>
              <a:t>işyeri hekimleri</a:t>
            </a:r>
            <a:r>
              <a:rPr lang="tr-TR" dirty="0" smtClean="0"/>
              <a:t>.</a:t>
            </a:r>
          </a:p>
          <a:p>
            <a:r>
              <a:rPr lang="tr-TR" dirty="0" smtClean="0"/>
              <a:t>c) İşyerindeki </a:t>
            </a:r>
            <a:r>
              <a:rPr lang="tr-TR" b="1" dirty="0" smtClean="0"/>
              <a:t>çalışan temsilcileri</a:t>
            </a:r>
            <a:r>
              <a:rPr lang="tr-TR" dirty="0" smtClean="0"/>
              <a:t>.</a:t>
            </a:r>
          </a:p>
          <a:p>
            <a:r>
              <a:rPr lang="tr-TR" dirty="0" smtClean="0"/>
              <a:t>ç) İşyerindeki </a:t>
            </a:r>
            <a:r>
              <a:rPr lang="tr-TR" b="1" dirty="0" smtClean="0"/>
              <a:t>destek elemanları</a:t>
            </a:r>
            <a:r>
              <a:rPr lang="tr-TR" dirty="0" smtClean="0"/>
              <a:t>.</a:t>
            </a:r>
          </a:p>
          <a:p>
            <a:r>
              <a:rPr lang="tr-TR" dirty="0" smtClean="0"/>
              <a:t>d) İşyerindeki bütün birimleri temsil edecek şekilde belirlenen ve işyerinde yürütülen çalışmalar, mevcut veya muhtemel tehlike kaynakları ile riskler konusunda </a:t>
            </a:r>
            <a:r>
              <a:rPr lang="tr-TR" b="1" dirty="0" smtClean="0"/>
              <a:t>bilgi sahibi çalışanlar</a:t>
            </a:r>
            <a:r>
              <a:rPr lang="tr-TR" dirty="0" smtClean="0"/>
              <a:t>.</a:t>
            </a:r>
          </a:p>
          <a:p>
            <a:r>
              <a:rPr lang="tr-TR" dirty="0" smtClean="0"/>
              <a:t>(2) İşveren, ihtiyaç duyulduğunda bu ekibe destek olmak üzere işyeri dışındaki kişi ve kuruluşlardan hizmet alabilir.</a:t>
            </a:r>
          </a:p>
          <a:p>
            <a:r>
              <a:rPr lang="tr-TR" dirty="0" smtClean="0"/>
              <a:t>(3) Risk değerlendirmesi çalışmalarının koordinasyonu işveren veya işveren tarafından ekip içinden görevlendirilen bir kişi tarafından da sağlanabilir.</a:t>
            </a:r>
          </a:p>
          <a:p>
            <a:r>
              <a:rPr lang="tr-TR" dirty="0" smtClean="0"/>
              <a:t>(4) İşveren, risk değerlendirmesi çalışmalarında görevlendirilen kişi veya kişilerin görevlerini yerine getirmeleri amacıyla araç, gereç, mekân ve zaman gibi gerekli bütün ihtiyaçlarını karşılar, görevlerini yürütmeleri sebebiyle hak ve yetkilerini kısıtlayamaz.</a:t>
            </a:r>
          </a:p>
          <a:p>
            <a:r>
              <a:rPr lang="tr-TR" dirty="0" smtClean="0"/>
              <a:t>(5) Risk değerlendirmesi çalışmalarında görevlendirilen kişi veya kişiler işveren tarafından sağlanan bilgi ve belgeleri korur ve gizli tutar.</a:t>
            </a:r>
            <a:endParaRPr lang="tr-TR" dirty="0"/>
          </a:p>
        </p:txBody>
      </p:sp>
      <p:sp>
        <p:nvSpPr>
          <p:cNvPr id="6" name="Metin kutusu 5"/>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7" name="Metin kutusu 6"/>
          <p:cNvSpPr txBox="1"/>
          <p:nvPr/>
        </p:nvSpPr>
        <p:spPr>
          <a:xfrm>
            <a:off x="1908520" y="5923444"/>
            <a:ext cx="8429552" cy="369332"/>
          </a:xfrm>
          <a:prstGeom prst="rect">
            <a:avLst/>
          </a:prstGeom>
          <a:noFill/>
        </p:spPr>
        <p:txBody>
          <a:bodyPr wrap="none" rtlCol="0">
            <a:spAutoFit/>
          </a:bodyPr>
          <a:lstStyle/>
          <a:p>
            <a:r>
              <a:rPr lang="tr-TR" b="1" dirty="0" smtClean="0">
                <a:solidFill>
                  <a:srgbClr val="FF0000"/>
                </a:solidFill>
              </a:rPr>
              <a:t>ASGARİ SAYIDA EKİPTE BULUNAN KİŞİLER RİSK DEĞERLENDİRMESİNE İMZA ATMALI !!! </a:t>
            </a:r>
            <a:endParaRPr lang="tr-TR" b="1" dirty="0">
              <a:solidFill>
                <a:srgbClr val="FF0000"/>
              </a:solidFill>
            </a:endParaRPr>
          </a:p>
        </p:txBody>
      </p:sp>
    </p:spTree>
    <p:extLst>
      <p:ext uri="{BB962C8B-B14F-4D97-AF65-F5344CB8AC3E}">
        <p14:creationId xmlns:p14="http://schemas.microsoft.com/office/powerpoint/2010/main" val="463180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699899" y="0"/>
            <a:ext cx="10445900" cy="6305266"/>
          </a:xfrm>
          <a:prstGeom prst="rect">
            <a:avLst/>
          </a:prstGeom>
        </p:spPr>
      </p:pic>
    </p:spTree>
    <p:extLst>
      <p:ext uri="{BB962C8B-B14F-4D97-AF65-F5344CB8AC3E}">
        <p14:creationId xmlns:p14="http://schemas.microsoft.com/office/powerpoint/2010/main" val="2027114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3" name="Resim 2"/>
          <p:cNvPicPr>
            <a:picLocks noChangeAspect="1"/>
          </p:cNvPicPr>
          <p:nvPr/>
        </p:nvPicPr>
        <p:blipFill>
          <a:blip r:embed="rId2"/>
          <a:stretch>
            <a:fillRect/>
          </a:stretch>
        </p:blipFill>
        <p:spPr>
          <a:xfrm>
            <a:off x="1399607" y="0"/>
            <a:ext cx="9936571" cy="6318913"/>
          </a:xfrm>
          <a:prstGeom prst="rect">
            <a:avLst/>
          </a:prstGeom>
        </p:spPr>
      </p:pic>
    </p:spTree>
    <p:extLst>
      <p:ext uri="{BB962C8B-B14F-4D97-AF65-F5344CB8AC3E}">
        <p14:creationId xmlns:p14="http://schemas.microsoft.com/office/powerpoint/2010/main" val="954131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504825" y="0"/>
            <a:ext cx="11182350" cy="6295869"/>
          </a:xfrm>
          <a:prstGeom prst="rect">
            <a:avLst/>
          </a:prstGeom>
        </p:spPr>
      </p:pic>
    </p:spTree>
    <p:extLst>
      <p:ext uri="{BB962C8B-B14F-4D97-AF65-F5344CB8AC3E}">
        <p14:creationId xmlns:p14="http://schemas.microsoft.com/office/powerpoint/2010/main" val="1132382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36244" y="0"/>
            <a:ext cx="11201400" cy="6305266"/>
          </a:xfrm>
          <a:prstGeom prst="rect">
            <a:avLst/>
          </a:prstGeom>
        </p:spPr>
      </p:pic>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130022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58822" y="-1"/>
            <a:ext cx="11201400" cy="6318914"/>
          </a:xfrm>
          <a:prstGeom prst="rect">
            <a:avLst/>
          </a:prstGeom>
        </p:spPr>
      </p:pic>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1677376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1428892" y="0"/>
            <a:ext cx="8515350" cy="1724025"/>
          </a:xfrm>
          <a:prstGeom prst="rect">
            <a:avLst/>
          </a:prstGeom>
        </p:spPr>
      </p:pic>
      <p:pic>
        <p:nvPicPr>
          <p:cNvPr id="5" name="Resim 4"/>
          <p:cNvPicPr>
            <a:picLocks noChangeAspect="1"/>
          </p:cNvPicPr>
          <p:nvPr/>
        </p:nvPicPr>
        <p:blipFill>
          <a:blip r:embed="rId3"/>
          <a:stretch>
            <a:fillRect/>
          </a:stretch>
        </p:blipFill>
        <p:spPr>
          <a:xfrm>
            <a:off x="1516821" y="1724025"/>
            <a:ext cx="8427421" cy="1686812"/>
          </a:xfrm>
          <a:prstGeom prst="rect">
            <a:avLst/>
          </a:prstGeom>
        </p:spPr>
      </p:pic>
      <p:pic>
        <p:nvPicPr>
          <p:cNvPr id="6" name="Resim 5"/>
          <p:cNvPicPr>
            <a:picLocks noChangeAspect="1"/>
          </p:cNvPicPr>
          <p:nvPr/>
        </p:nvPicPr>
        <p:blipFill>
          <a:blip r:embed="rId4"/>
          <a:stretch>
            <a:fillRect/>
          </a:stretch>
        </p:blipFill>
        <p:spPr>
          <a:xfrm>
            <a:off x="1516821" y="3448050"/>
            <a:ext cx="8427421" cy="1642516"/>
          </a:xfrm>
          <a:prstGeom prst="rect">
            <a:avLst/>
          </a:prstGeom>
        </p:spPr>
      </p:pic>
    </p:spTree>
    <p:extLst>
      <p:ext uri="{BB962C8B-B14F-4D97-AF65-F5344CB8AC3E}">
        <p14:creationId xmlns:p14="http://schemas.microsoft.com/office/powerpoint/2010/main" val="4116844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43945" y="1163330"/>
            <a:ext cx="10458450" cy="2647950"/>
          </a:xfrm>
          <a:prstGeom prst="rect">
            <a:avLst/>
          </a:prstGeom>
        </p:spPr>
      </p:pic>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2919803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3" name="Resim 2"/>
          <p:cNvPicPr>
            <a:picLocks noChangeAspect="1"/>
          </p:cNvPicPr>
          <p:nvPr/>
        </p:nvPicPr>
        <p:blipFill>
          <a:blip r:embed="rId2"/>
          <a:stretch>
            <a:fillRect/>
          </a:stretch>
        </p:blipFill>
        <p:spPr>
          <a:xfrm>
            <a:off x="291152" y="1105965"/>
            <a:ext cx="11582400" cy="3990975"/>
          </a:xfrm>
          <a:prstGeom prst="rect">
            <a:avLst/>
          </a:prstGeom>
        </p:spPr>
      </p:pic>
    </p:spTree>
    <p:extLst>
      <p:ext uri="{BB962C8B-B14F-4D97-AF65-F5344CB8AC3E}">
        <p14:creationId xmlns:p14="http://schemas.microsoft.com/office/powerpoint/2010/main" val="3236360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0" y="-2"/>
            <a:ext cx="12192000" cy="6332561"/>
          </a:xfrm>
          <a:prstGeom prst="rect">
            <a:avLst/>
          </a:prstGeom>
        </p:spPr>
      </p:pic>
      <p:sp>
        <p:nvSpPr>
          <p:cNvPr id="4" name="Metin kutusu 3"/>
          <p:cNvSpPr txBox="1"/>
          <p:nvPr/>
        </p:nvSpPr>
        <p:spPr>
          <a:xfrm>
            <a:off x="5473150" y="491319"/>
            <a:ext cx="3889591" cy="461665"/>
          </a:xfrm>
          <a:prstGeom prst="rect">
            <a:avLst/>
          </a:prstGeom>
          <a:noFill/>
        </p:spPr>
        <p:txBody>
          <a:bodyPr wrap="none" rtlCol="0">
            <a:spAutoFit/>
          </a:bodyPr>
          <a:lstStyle/>
          <a:p>
            <a:r>
              <a:rPr lang="tr-TR" sz="2400" b="1" dirty="0" smtClean="0">
                <a:solidFill>
                  <a:srgbClr val="0070C0"/>
                </a:solidFill>
              </a:rPr>
              <a:t>BİLGİLERİ REVİZE ETMEK İÇİN</a:t>
            </a:r>
            <a:endParaRPr lang="tr-TR" sz="2400" b="1" dirty="0">
              <a:solidFill>
                <a:srgbClr val="0070C0"/>
              </a:solidFill>
            </a:endParaRPr>
          </a:p>
        </p:txBody>
      </p:sp>
      <p:sp>
        <p:nvSpPr>
          <p:cNvPr id="6" name="Oval 5"/>
          <p:cNvSpPr/>
          <p:nvPr/>
        </p:nvSpPr>
        <p:spPr>
          <a:xfrm>
            <a:off x="1883392" y="3029801"/>
            <a:ext cx="450376" cy="77792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8416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3" name="Resim 2"/>
          <p:cNvPicPr>
            <a:picLocks noChangeAspect="1"/>
          </p:cNvPicPr>
          <p:nvPr/>
        </p:nvPicPr>
        <p:blipFill>
          <a:blip r:embed="rId2"/>
          <a:stretch>
            <a:fillRect/>
          </a:stretch>
        </p:blipFill>
        <p:spPr>
          <a:xfrm>
            <a:off x="0" y="0"/>
            <a:ext cx="12192000" cy="6277970"/>
          </a:xfrm>
          <a:prstGeom prst="rect">
            <a:avLst/>
          </a:prstGeom>
        </p:spPr>
      </p:pic>
      <p:sp>
        <p:nvSpPr>
          <p:cNvPr id="6" name="Metin kutusu 5"/>
          <p:cNvSpPr txBox="1"/>
          <p:nvPr/>
        </p:nvSpPr>
        <p:spPr>
          <a:xfrm>
            <a:off x="5922849" y="409433"/>
            <a:ext cx="3889591" cy="461665"/>
          </a:xfrm>
          <a:prstGeom prst="rect">
            <a:avLst/>
          </a:prstGeom>
          <a:noFill/>
        </p:spPr>
        <p:txBody>
          <a:bodyPr wrap="none" rtlCol="0">
            <a:spAutoFit/>
          </a:bodyPr>
          <a:lstStyle/>
          <a:p>
            <a:r>
              <a:rPr lang="tr-TR" sz="2400" b="1" dirty="0" smtClean="0">
                <a:solidFill>
                  <a:srgbClr val="0070C0"/>
                </a:solidFill>
              </a:rPr>
              <a:t>BİLGİLERİ REVİZE ETMEK İÇİN</a:t>
            </a:r>
            <a:endParaRPr lang="tr-TR" sz="2400" b="1" dirty="0">
              <a:solidFill>
                <a:srgbClr val="0070C0"/>
              </a:solidFill>
            </a:endParaRPr>
          </a:p>
        </p:txBody>
      </p:sp>
    </p:spTree>
    <p:extLst>
      <p:ext uri="{BB962C8B-B14F-4D97-AF65-F5344CB8AC3E}">
        <p14:creationId xmlns:p14="http://schemas.microsoft.com/office/powerpoint/2010/main" val="170318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680619" y="0"/>
            <a:ext cx="6133276" cy="6264322"/>
          </a:xfrm>
          <a:prstGeom prst="rect">
            <a:avLst/>
          </a:prstGeom>
        </p:spPr>
      </p:pic>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3034944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0" y="1"/>
            <a:ext cx="12192000" cy="6350000"/>
          </a:xfrm>
          <a:prstGeom prst="rect">
            <a:avLst/>
          </a:prstGeom>
        </p:spPr>
      </p:pic>
      <p:sp>
        <p:nvSpPr>
          <p:cNvPr id="6" name="Metin kutusu 5"/>
          <p:cNvSpPr txBox="1"/>
          <p:nvPr/>
        </p:nvSpPr>
        <p:spPr>
          <a:xfrm>
            <a:off x="5486798" y="764274"/>
            <a:ext cx="3889591" cy="461665"/>
          </a:xfrm>
          <a:prstGeom prst="rect">
            <a:avLst/>
          </a:prstGeom>
          <a:noFill/>
        </p:spPr>
        <p:txBody>
          <a:bodyPr wrap="none" rtlCol="0">
            <a:spAutoFit/>
          </a:bodyPr>
          <a:lstStyle/>
          <a:p>
            <a:r>
              <a:rPr lang="tr-TR" sz="2400" b="1" dirty="0" smtClean="0">
                <a:solidFill>
                  <a:srgbClr val="0070C0"/>
                </a:solidFill>
              </a:rPr>
              <a:t>BİLGİLERİ REVİZE ETMEK İÇİN</a:t>
            </a:r>
            <a:endParaRPr lang="tr-TR" sz="2400" b="1" dirty="0">
              <a:solidFill>
                <a:srgbClr val="0070C0"/>
              </a:solidFill>
            </a:endParaRPr>
          </a:p>
        </p:txBody>
      </p:sp>
    </p:spTree>
    <p:extLst>
      <p:ext uri="{BB962C8B-B14F-4D97-AF65-F5344CB8AC3E}">
        <p14:creationId xmlns:p14="http://schemas.microsoft.com/office/powerpoint/2010/main" val="41228039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202" y="693473"/>
            <a:ext cx="8789294" cy="5338835"/>
          </a:xfrm>
          <a:prstGeom prst="rect">
            <a:avLst/>
          </a:prstGeom>
        </p:spPr>
      </p:pic>
      <p:sp>
        <p:nvSpPr>
          <p:cNvPr id="4" name="Yuvarlatılmış Dikdörtgen 3"/>
          <p:cNvSpPr/>
          <p:nvPr/>
        </p:nvSpPr>
        <p:spPr>
          <a:xfrm>
            <a:off x="7478972" y="1842448"/>
            <a:ext cx="873457" cy="3821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7478973" y="2224585"/>
            <a:ext cx="873457" cy="38213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7478973" y="2606722"/>
            <a:ext cx="873457" cy="382137"/>
          </a:xfrm>
          <a:prstGeom prst="round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7573551" y="3171823"/>
            <a:ext cx="873457" cy="382137"/>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7573551" y="3564626"/>
            <a:ext cx="873457" cy="38213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7573551" y="3957429"/>
            <a:ext cx="873457" cy="382137"/>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7573551" y="4416769"/>
            <a:ext cx="873457" cy="3821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922849" y="326678"/>
            <a:ext cx="4666983" cy="369332"/>
          </a:xfrm>
          <a:prstGeom prst="rect">
            <a:avLst/>
          </a:prstGeom>
          <a:noFill/>
        </p:spPr>
        <p:txBody>
          <a:bodyPr wrap="none" rtlCol="0">
            <a:spAutoFit/>
          </a:bodyPr>
          <a:lstStyle/>
          <a:p>
            <a:r>
              <a:rPr lang="tr-TR" b="1" dirty="0" smtClean="0">
                <a:solidFill>
                  <a:srgbClr val="FF0000"/>
                </a:solidFill>
              </a:rPr>
              <a:t>Lütfen Yanlışlık yapmamaya özen gösterelim !!!</a:t>
            </a:r>
            <a:endParaRPr lang="tr-TR" b="1" dirty="0">
              <a:solidFill>
                <a:srgbClr val="FF0000"/>
              </a:solidFill>
            </a:endParaRPr>
          </a:p>
        </p:txBody>
      </p:sp>
    </p:spTree>
    <p:extLst>
      <p:ext uri="{BB962C8B-B14F-4D97-AF65-F5344CB8AC3E}">
        <p14:creationId xmlns:p14="http://schemas.microsoft.com/office/powerpoint/2010/main" val="2064193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3015" y="696010"/>
            <a:ext cx="8634483" cy="5582777"/>
          </a:xfrm>
          <a:prstGeom prst="rect">
            <a:avLst/>
          </a:prstGeom>
        </p:spPr>
      </p:pic>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6" name="Yuvarlatılmış Dikdörtgen 5"/>
          <p:cNvSpPr/>
          <p:nvPr/>
        </p:nvSpPr>
        <p:spPr>
          <a:xfrm>
            <a:off x="9018480" y="3500006"/>
            <a:ext cx="873457" cy="38213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922849" y="326678"/>
            <a:ext cx="4666983" cy="369332"/>
          </a:xfrm>
          <a:prstGeom prst="rect">
            <a:avLst/>
          </a:prstGeom>
          <a:noFill/>
        </p:spPr>
        <p:txBody>
          <a:bodyPr wrap="none" rtlCol="0">
            <a:spAutoFit/>
          </a:bodyPr>
          <a:lstStyle/>
          <a:p>
            <a:r>
              <a:rPr lang="tr-TR" b="1" dirty="0" smtClean="0">
                <a:solidFill>
                  <a:srgbClr val="FF0000"/>
                </a:solidFill>
              </a:rPr>
              <a:t>Lütfen Yanlışlık yapmamaya özen gösterelim !!!</a:t>
            </a:r>
            <a:endParaRPr lang="tr-TR" b="1" dirty="0">
              <a:solidFill>
                <a:srgbClr val="FF0000"/>
              </a:solidFill>
            </a:endParaRPr>
          </a:p>
        </p:txBody>
      </p:sp>
    </p:spTree>
    <p:extLst>
      <p:ext uri="{BB962C8B-B14F-4D97-AF65-F5344CB8AC3E}">
        <p14:creationId xmlns:p14="http://schemas.microsoft.com/office/powerpoint/2010/main" val="469217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3" name="Resim 2"/>
          <p:cNvPicPr>
            <a:picLocks noChangeAspect="1"/>
          </p:cNvPicPr>
          <p:nvPr/>
        </p:nvPicPr>
        <p:blipFill>
          <a:blip r:embed="rId2"/>
          <a:stretch>
            <a:fillRect/>
          </a:stretch>
        </p:blipFill>
        <p:spPr>
          <a:xfrm>
            <a:off x="0" y="533400"/>
            <a:ext cx="12192000" cy="5256944"/>
          </a:xfrm>
          <a:prstGeom prst="rect">
            <a:avLst/>
          </a:prstGeom>
        </p:spPr>
      </p:pic>
      <p:sp>
        <p:nvSpPr>
          <p:cNvPr id="13" name="Metin kutusu 12"/>
          <p:cNvSpPr txBox="1"/>
          <p:nvPr/>
        </p:nvSpPr>
        <p:spPr>
          <a:xfrm>
            <a:off x="3203646" y="71735"/>
            <a:ext cx="6032357" cy="461665"/>
          </a:xfrm>
          <a:prstGeom prst="rect">
            <a:avLst/>
          </a:prstGeom>
          <a:noFill/>
        </p:spPr>
        <p:txBody>
          <a:bodyPr wrap="none" rtlCol="0">
            <a:spAutoFit/>
          </a:bodyPr>
          <a:lstStyle/>
          <a:p>
            <a:r>
              <a:rPr lang="tr-TR" sz="2400" b="1" dirty="0" smtClean="0"/>
              <a:t>BİLGİLERİ GÜNCEL TUTMAYI UNUTMAYINIZ !!!</a:t>
            </a:r>
            <a:endParaRPr lang="tr-TR" sz="2400" b="1" dirty="0"/>
          </a:p>
        </p:txBody>
      </p:sp>
    </p:spTree>
    <p:extLst>
      <p:ext uri="{BB962C8B-B14F-4D97-AF65-F5344CB8AC3E}">
        <p14:creationId xmlns:p14="http://schemas.microsoft.com/office/powerpoint/2010/main" val="2395867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13" name="Metin kutusu 12"/>
          <p:cNvSpPr txBox="1"/>
          <p:nvPr/>
        </p:nvSpPr>
        <p:spPr>
          <a:xfrm>
            <a:off x="3203646" y="71735"/>
            <a:ext cx="6032357" cy="461665"/>
          </a:xfrm>
          <a:prstGeom prst="rect">
            <a:avLst/>
          </a:prstGeom>
          <a:noFill/>
        </p:spPr>
        <p:txBody>
          <a:bodyPr wrap="none" rtlCol="0">
            <a:spAutoFit/>
          </a:bodyPr>
          <a:lstStyle/>
          <a:p>
            <a:r>
              <a:rPr lang="tr-TR" sz="2400" b="1" dirty="0" smtClean="0"/>
              <a:t>BİLGİLERİ GÜNCEL TUTMAYI UNUTMAYINIZ !!!</a:t>
            </a:r>
            <a:endParaRPr lang="tr-TR" sz="2400" b="1" dirty="0"/>
          </a:p>
        </p:txBody>
      </p:sp>
      <p:pic>
        <p:nvPicPr>
          <p:cNvPr id="2" name="Resim 1"/>
          <p:cNvPicPr>
            <a:picLocks noChangeAspect="1"/>
          </p:cNvPicPr>
          <p:nvPr/>
        </p:nvPicPr>
        <p:blipFill>
          <a:blip r:embed="rId2"/>
          <a:stretch>
            <a:fillRect/>
          </a:stretch>
        </p:blipFill>
        <p:spPr>
          <a:xfrm>
            <a:off x="0" y="533400"/>
            <a:ext cx="12182475" cy="5808983"/>
          </a:xfrm>
          <a:prstGeom prst="rect">
            <a:avLst/>
          </a:prstGeom>
        </p:spPr>
      </p:pic>
    </p:spTree>
    <p:extLst>
      <p:ext uri="{BB962C8B-B14F-4D97-AF65-F5344CB8AC3E}">
        <p14:creationId xmlns:p14="http://schemas.microsoft.com/office/powerpoint/2010/main" val="85149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13" name="Metin kutusu 12"/>
          <p:cNvSpPr txBox="1"/>
          <p:nvPr/>
        </p:nvSpPr>
        <p:spPr>
          <a:xfrm>
            <a:off x="4815815" y="0"/>
            <a:ext cx="2234907" cy="461665"/>
          </a:xfrm>
          <a:prstGeom prst="rect">
            <a:avLst/>
          </a:prstGeom>
          <a:noFill/>
        </p:spPr>
        <p:txBody>
          <a:bodyPr wrap="none" rtlCol="0">
            <a:spAutoFit/>
          </a:bodyPr>
          <a:lstStyle/>
          <a:p>
            <a:r>
              <a:rPr lang="tr-TR" sz="2400" b="1" dirty="0" smtClean="0"/>
              <a:t>EK HATIRLATMA</a:t>
            </a:r>
            <a:endParaRPr lang="tr-TR" sz="2400" b="1" dirty="0"/>
          </a:p>
        </p:txBody>
      </p:sp>
      <p:sp>
        <p:nvSpPr>
          <p:cNvPr id="3" name="Dikdörtgen 2"/>
          <p:cNvSpPr/>
          <p:nvPr/>
        </p:nvSpPr>
        <p:spPr>
          <a:xfrm>
            <a:off x="3169245" y="801385"/>
            <a:ext cx="6101157" cy="369332"/>
          </a:xfrm>
          <a:prstGeom prst="rect">
            <a:avLst/>
          </a:prstGeom>
        </p:spPr>
        <p:txBody>
          <a:bodyPr wrap="none">
            <a:spAutoFit/>
          </a:bodyPr>
          <a:lstStyle/>
          <a:p>
            <a:r>
              <a:rPr lang="tr-TR" b="1" dirty="0"/>
              <a:t>İŞ SAĞLIĞI VE GÜVENLİĞİ KURULLARI HAKKINDA YÖNETMELİK</a:t>
            </a:r>
            <a:endParaRPr lang="tr-TR" dirty="0"/>
          </a:p>
        </p:txBody>
      </p:sp>
      <p:sp>
        <p:nvSpPr>
          <p:cNvPr id="4" name="Dikdörtgen 3"/>
          <p:cNvSpPr/>
          <p:nvPr/>
        </p:nvSpPr>
        <p:spPr>
          <a:xfrm>
            <a:off x="121244" y="1354373"/>
            <a:ext cx="12070755" cy="1754326"/>
          </a:xfrm>
          <a:prstGeom prst="rect">
            <a:avLst/>
          </a:prstGeom>
        </p:spPr>
        <p:txBody>
          <a:bodyPr wrap="square">
            <a:spAutoFit/>
          </a:bodyPr>
          <a:lstStyle/>
          <a:p>
            <a:r>
              <a:rPr lang="tr-TR" b="1" dirty="0"/>
              <a:t>MADDE 1 –</a:t>
            </a:r>
            <a:r>
              <a:rPr lang="tr-TR" dirty="0"/>
              <a:t> (1) Bu Yönetmeliğin amacı, iş sağlığı ve güvenliği ile ilgili çalışmalarda bulunmak üzere iş sağlığı ve güvenliği kurullarının hangi işyerlerinde kurulacağı ve bu kurulların oluşumu, görev ve yetkileri, çalışma usul ve esasları ile birden çok kurul bulunması halinde kurullar arasında koordinasyon ve işbirliği yöntemlerini belirlemektir.</a:t>
            </a:r>
          </a:p>
          <a:p>
            <a:r>
              <a:rPr lang="tr-TR" b="1" dirty="0"/>
              <a:t>Kapsam</a:t>
            </a:r>
            <a:endParaRPr lang="tr-TR" dirty="0"/>
          </a:p>
          <a:p>
            <a:r>
              <a:rPr lang="tr-TR" b="1" dirty="0"/>
              <a:t>MADDE 2 –</a:t>
            </a:r>
            <a:r>
              <a:rPr lang="tr-TR" dirty="0"/>
              <a:t> (1) Bu Yönetmelik, 20/6/2012 tarihli ve 6331 sayılı İş Sağlığı ve Güvenliği Kanunu kapsamına giren, elli ve daha fazla çalışanın bulunduğu ve altı aydan fazla süren sürekli işlerin yapıldığı işyerlerini kapsar.</a:t>
            </a:r>
          </a:p>
        </p:txBody>
      </p:sp>
      <p:sp>
        <p:nvSpPr>
          <p:cNvPr id="6" name="Dikdörtgen 5"/>
          <p:cNvSpPr/>
          <p:nvPr/>
        </p:nvSpPr>
        <p:spPr>
          <a:xfrm>
            <a:off x="123822" y="3292355"/>
            <a:ext cx="12068177" cy="1200329"/>
          </a:xfrm>
          <a:prstGeom prst="rect">
            <a:avLst/>
          </a:prstGeom>
        </p:spPr>
        <p:txBody>
          <a:bodyPr wrap="square">
            <a:spAutoFit/>
          </a:bodyPr>
          <a:lstStyle/>
          <a:p>
            <a:r>
              <a:rPr lang="tr-TR" dirty="0"/>
              <a:t>Genel Hükümler</a:t>
            </a:r>
          </a:p>
          <a:p>
            <a:r>
              <a:rPr lang="tr-TR" b="1" dirty="0"/>
              <a:t>İşverenin yükümlülüğü</a:t>
            </a:r>
            <a:endParaRPr lang="tr-TR" dirty="0"/>
          </a:p>
          <a:p>
            <a:r>
              <a:rPr lang="tr-TR" b="1" dirty="0"/>
              <a:t>MADDE 4 –</a:t>
            </a:r>
            <a:r>
              <a:rPr lang="tr-TR" dirty="0"/>
              <a:t> (1) Elli ve daha fazla çalışanın bulunduğu ve altı aydan fazla süren sürekli işlerin yapıldığı işyerlerinde işveren, iş sağlığı ve güvenliği ile ilgili çalışmalarda bulunmak üzere kurul oluşturur.</a:t>
            </a:r>
          </a:p>
        </p:txBody>
      </p:sp>
    </p:spTree>
    <p:extLst>
      <p:ext uri="{BB962C8B-B14F-4D97-AF65-F5344CB8AC3E}">
        <p14:creationId xmlns:p14="http://schemas.microsoft.com/office/powerpoint/2010/main" val="2136919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13" name="Metin kutusu 12"/>
          <p:cNvSpPr txBox="1"/>
          <p:nvPr/>
        </p:nvSpPr>
        <p:spPr>
          <a:xfrm>
            <a:off x="4815815" y="0"/>
            <a:ext cx="2234907" cy="461665"/>
          </a:xfrm>
          <a:prstGeom prst="rect">
            <a:avLst/>
          </a:prstGeom>
          <a:noFill/>
        </p:spPr>
        <p:txBody>
          <a:bodyPr wrap="none" rtlCol="0">
            <a:spAutoFit/>
          </a:bodyPr>
          <a:lstStyle/>
          <a:p>
            <a:r>
              <a:rPr lang="tr-TR" sz="2400" b="1" dirty="0" smtClean="0"/>
              <a:t>EK HATIRLATMA</a:t>
            </a:r>
            <a:endParaRPr lang="tr-TR" sz="2400" b="1" dirty="0"/>
          </a:p>
        </p:txBody>
      </p:sp>
      <p:sp>
        <p:nvSpPr>
          <p:cNvPr id="6" name="Dikdörtgen 5"/>
          <p:cNvSpPr/>
          <p:nvPr/>
        </p:nvSpPr>
        <p:spPr>
          <a:xfrm>
            <a:off x="0" y="1253235"/>
            <a:ext cx="12068177" cy="5016758"/>
          </a:xfrm>
          <a:prstGeom prst="rect">
            <a:avLst/>
          </a:prstGeom>
        </p:spPr>
        <p:txBody>
          <a:bodyPr wrap="square">
            <a:spAutoFit/>
          </a:bodyPr>
          <a:lstStyle/>
          <a:p>
            <a:r>
              <a:rPr lang="tr-TR" sz="1600" b="1" dirty="0"/>
              <a:t>Görev ve yetkiler</a:t>
            </a:r>
            <a:endParaRPr lang="tr-TR" sz="1600" dirty="0"/>
          </a:p>
          <a:p>
            <a:r>
              <a:rPr lang="tr-TR" sz="1600" b="1" dirty="0"/>
              <a:t>MADDE 8 –</a:t>
            </a:r>
            <a:r>
              <a:rPr lang="tr-TR" sz="1600" dirty="0"/>
              <a:t> (1) Kurulun görev ve yetkileri şunlardır;</a:t>
            </a:r>
          </a:p>
          <a:p>
            <a:r>
              <a:rPr lang="tr-TR" sz="1600" dirty="0"/>
              <a:t>a) İşyerinin niteliğine uygun bir iş sağlığı ve güvenliği </a:t>
            </a:r>
            <a:r>
              <a:rPr lang="tr-TR" sz="1600" b="1" dirty="0"/>
              <a:t>iç yönerge </a:t>
            </a:r>
            <a:r>
              <a:rPr lang="tr-TR" sz="1600" dirty="0"/>
              <a:t>taslağı hazırlamak, işverenin veya işveren vekilinin onayına sunmak ve yönergenin uygulanmasını izlemek, izleme sonuçlarını rapor haline getirip alınması gereken tedbirleri belirlemek ve kurul gündemine almak,</a:t>
            </a:r>
          </a:p>
          <a:p>
            <a:r>
              <a:rPr lang="tr-TR" sz="1600" dirty="0"/>
              <a:t>b) İş sağlığı ve güvenliği konularında o işyerinde çalışanlara yol göstermek,</a:t>
            </a:r>
          </a:p>
          <a:p>
            <a:r>
              <a:rPr lang="tr-TR" sz="1600" dirty="0"/>
              <a:t>c) İşyerinde iş sağlığı ve güvenliğine ilişkin tehlikeleri ve önlemleri değerlendirmek, tedbirleri belirlemek, işveren veya işveren vekiline bildirimde bulunmak,</a:t>
            </a:r>
          </a:p>
          <a:p>
            <a:r>
              <a:rPr lang="tr-TR" sz="1600" dirty="0"/>
              <a:t>ç) İşyerinde meydana gelen her iş kazası ve işyerinde meydana gelen ancak iş kazası olarak değerlendirilmeyen işyeri ya da iş ekipmanının zarara uğratma potansiyeli olan olayları veya meslek hastalığında yahut iş sağlığı ve güvenliği ile ilgili bir tehlike halinde gerekli araştırma ve incelemeyi yapmak, alınması gereken tedbirleri bir raporla tespit ederek işveren veya işveren vekiline vermek,</a:t>
            </a:r>
          </a:p>
          <a:p>
            <a:r>
              <a:rPr lang="tr-TR" sz="1600" dirty="0"/>
              <a:t>d) İşyerinde iş sağlığı ve güvenliği eğitim ve öğretimini planlamak, bu konu ve kurallarla ilgili programları hazırlamak, işveren veya işveren vekilinin onayına sunmak ve bu programların uygulanmasını izlemek ve eksiklik görülmesi halinde geri bildirimde bulunmak,</a:t>
            </a:r>
          </a:p>
          <a:p>
            <a:r>
              <a:rPr lang="tr-TR" sz="1600" dirty="0"/>
              <a:t>e) İşyerinde yapılacak bakım ve onarım çalışmalarında gerekli güvenlik tedbirlerini planlamak ve bu tedbirlerin uygulamalarını kontrol etmek,</a:t>
            </a:r>
          </a:p>
          <a:p>
            <a:r>
              <a:rPr lang="tr-TR" sz="1600" dirty="0"/>
              <a:t>f) İşyerinde yangın, doğal afet, sabotaj ve benzeri tehlikeler için alınan tedbirlerin yeterliliğini ve ekiplerin çalışmalarını izlemek,</a:t>
            </a:r>
          </a:p>
          <a:p>
            <a:r>
              <a:rPr lang="tr-TR" sz="1600" dirty="0"/>
              <a:t>g) İşyerinin iş sağlığı ve güvenliği durumuyla ilgili yıllık bir rapor hazırlamak, o yılki çalışmaları değerlendirmek, elde edilen tecrübeye göre ertesi yılın çalışma programında yer alacak hususları değerlendirerek belirlemek ve işverene teklifte bulunmak,</a:t>
            </a:r>
          </a:p>
          <a:p>
            <a:r>
              <a:rPr lang="tr-TR" sz="1600" dirty="0"/>
              <a:t>ğ) 6331 sayılı İş Sağlığı ve Güvenliği Kanununun 13 üncü maddesinde belirtilen çalışmaktan kaçınma hakkı talepleri ile ilgili acilen toplanarak karar vermek,</a:t>
            </a:r>
          </a:p>
          <a:p>
            <a:r>
              <a:rPr lang="tr-TR" sz="1600" dirty="0"/>
              <a:t>h) İşyerinde teknoloji, iş organizasyonu, çalışma şartları, sosyal ilişkiler ve çalışma ortamı ile ilgili faktörlerin etkilerini kapsayan tutarlı ve genel bir önleme politikası geliştirmeye yönelik çalışmalar yapmak.</a:t>
            </a:r>
          </a:p>
        </p:txBody>
      </p:sp>
      <p:sp>
        <p:nvSpPr>
          <p:cNvPr id="7" name="Dikdörtgen 6"/>
          <p:cNvSpPr/>
          <p:nvPr/>
        </p:nvSpPr>
        <p:spPr>
          <a:xfrm>
            <a:off x="3169245" y="801385"/>
            <a:ext cx="6101157" cy="369332"/>
          </a:xfrm>
          <a:prstGeom prst="rect">
            <a:avLst/>
          </a:prstGeom>
        </p:spPr>
        <p:txBody>
          <a:bodyPr wrap="none">
            <a:spAutoFit/>
          </a:bodyPr>
          <a:lstStyle/>
          <a:p>
            <a:r>
              <a:rPr lang="tr-TR" b="1" dirty="0"/>
              <a:t>İŞ SAĞLIĞI VE GÜVENLİĞİ KURULLARI HAKKINDA YÖNETMELİK</a:t>
            </a:r>
            <a:endParaRPr lang="tr-TR" dirty="0"/>
          </a:p>
        </p:txBody>
      </p:sp>
    </p:spTree>
    <p:extLst>
      <p:ext uri="{BB962C8B-B14F-4D97-AF65-F5344CB8AC3E}">
        <p14:creationId xmlns:p14="http://schemas.microsoft.com/office/powerpoint/2010/main" val="1955516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13" name="Metin kutusu 12"/>
          <p:cNvSpPr txBox="1"/>
          <p:nvPr/>
        </p:nvSpPr>
        <p:spPr>
          <a:xfrm>
            <a:off x="4815815" y="0"/>
            <a:ext cx="2234907" cy="461665"/>
          </a:xfrm>
          <a:prstGeom prst="rect">
            <a:avLst/>
          </a:prstGeom>
          <a:noFill/>
        </p:spPr>
        <p:txBody>
          <a:bodyPr wrap="none" rtlCol="0">
            <a:spAutoFit/>
          </a:bodyPr>
          <a:lstStyle/>
          <a:p>
            <a:r>
              <a:rPr lang="tr-TR" sz="2400" b="1" dirty="0" smtClean="0"/>
              <a:t>EK HATIRLATMA</a:t>
            </a:r>
            <a:endParaRPr lang="tr-TR" sz="2400" b="1" dirty="0"/>
          </a:p>
        </p:txBody>
      </p:sp>
      <p:pic>
        <p:nvPicPr>
          <p:cNvPr id="2" name="Resim 1"/>
          <p:cNvPicPr>
            <a:picLocks noChangeAspect="1"/>
          </p:cNvPicPr>
          <p:nvPr/>
        </p:nvPicPr>
        <p:blipFill>
          <a:blip r:embed="rId2"/>
          <a:stretch>
            <a:fillRect/>
          </a:stretch>
        </p:blipFill>
        <p:spPr>
          <a:xfrm>
            <a:off x="1045587" y="461665"/>
            <a:ext cx="9754524" cy="5857248"/>
          </a:xfrm>
          <a:prstGeom prst="rect">
            <a:avLst/>
          </a:prstGeom>
        </p:spPr>
      </p:pic>
    </p:spTree>
    <p:extLst>
      <p:ext uri="{BB962C8B-B14F-4D97-AF65-F5344CB8AC3E}">
        <p14:creationId xmlns:p14="http://schemas.microsoft.com/office/powerpoint/2010/main" val="1276815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
        <p:nvSpPr>
          <p:cNvPr id="3" name="Metin kutusu 2"/>
          <p:cNvSpPr txBox="1"/>
          <p:nvPr/>
        </p:nvSpPr>
        <p:spPr>
          <a:xfrm>
            <a:off x="3875302" y="2743200"/>
            <a:ext cx="4134978" cy="923330"/>
          </a:xfrm>
          <a:prstGeom prst="rect">
            <a:avLst/>
          </a:prstGeom>
          <a:noFill/>
        </p:spPr>
        <p:txBody>
          <a:bodyPr wrap="none" rtlCol="0">
            <a:spAutoFit/>
          </a:bodyPr>
          <a:lstStyle/>
          <a:p>
            <a:r>
              <a:rPr lang="tr-TR" sz="5400" b="1" dirty="0" smtClean="0">
                <a:solidFill>
                  <a:srgbClr val="FF0000"/>
                </a:solidFill>
              </a:rPr>
              <a:t>TEŞEKKÜRLER</a:t>
            </a:r>
            <a:endParaRPr lang="tr-TR" b="1" dirty="0">
              <a:solidFill>
                <a:srgbClr val="FF0000"/>
              </a:solidFill>
            </a:endParaRPr>
          </a:p>
        </p:txBody>
      </p:sp>
    </p:spTree>
    <p:extLst>
      <p:ext uri="{BB962C8B-B14F-4D97-AF65-F5344CB8AC3E}">
        <p14:creationId xmlns:p14="http://schemas.microsoft.com/office/powerpoint/2010/main" val="866078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69496"/>
            <a:ext cx="12192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lang="tr-TR" altLang="tr-TR" b="1" dirty="0" smtClean="0"/>
              <a:t>28750 SAYILI RESMİ GAZETEDE YAYIMLANAN İŞ SAĞLIĞI VE GÜVENLİĞİ İLE İLGİLİ ÇALIŞAN TEMSİLCİSİNİN</a:t>
            </a:r>
          </a:p>
          <a:p>
            <a:pPr lvl="0" indent="0"/>
            <a:r>
              <a:rPr lang="tr-TR" altLang="tr-TR" b="1" dirty="0" smtClean="0"/>
              <a:t>NİTELİKLERİ VE SEÇİLME USUL VE ESASLARINA İLİŞKİN TEBLİĞ’E GÖRE </a:t>
            </a:r>
          </a:p>
          <a:p>
            <a:pPr marL="0" marR="0" lvl="0" indent="358775" algn="l" defTabSz="914400" rtl="0" eaLnBrk="0" fontAlgn="base" latinLnBrk="0" hangingPunct="0">
              <a:lnSpc>
                <a:spcPct val="100000"/>
              </a:lnSpc>
              <a:spcBef>
                <a:spcPct val="0"/>
              </a:spcBef>
              <a:spcAft>
                <a:spcPct val="0"/>
              </a:spcAft>
              <a:buClrTx/>
              <a:buSzTx/>
              <a:buFontTx/>
              <a:buNone/>
              <a:tabLst/>
            </a:pPr>
            <a:r>
              <a:rPr lang="tr-TR" altLang="tr-TR" dirty="0" smtClean="0">
                <a:latin typeface="+mn-lt"/>
              </a:rPr>
              <a:t> </a:t>
            </a:r>
            <a:endParaRPr lang="tr-TR" altLang="tr-TR" dirty="0">
              <a:latin typeface="+mn-lt"/>
            </a:endParaRPr>
          </a:p>
          <a:p>
            <a:pPr lvl="0"/>
            <a:r>
              <a:rPr lang="tr-TR" altLang="tr-TR" dirty="0"/>
              <a:t>Çalışan temsilcisi adaylarının belirlenmesi</a:t>
            </a:r>
          </a:p>
          <a:p>
            <a:pPr lvl="0"/>
            <a:r>
              <a:rPr lang="tr-TR" altLang="tr-TR" dirty="0"/>
              <a:t>MADDE 5 – (1) Çalışan temsilcisinin, işyerinde yetkili sendika bulunmaması halinde çalışanlar arasından seçimle belirlenmesi esastır.</a:t>
            </a:r>
          </a:p>
          <a:p>
            <a:pPr lvl="0"/>
            <a:r>
              <a:rPr lang="tr-TR" altLang="tr-TR" dirty="0"/>
              <a:t>(2) Çalışan temsilcisinin seçimle belirlenmesi durumunda çalışan temsilcisi aday başvurularının yapılması için yedi günden az olmamak üzere süre tanınarak işveren tarafından işyerinde ilân edilir.</a:t>
            </a:r>
          </a:p>
          <a:p>
            <a:pPr lvl="0"/>
            <a:r>
              <a:rPr lang="tr-TR" altLang="tr-TR" dirty="0"/>
              <a:t>(3) İşyerinde çalışanların aday olabilmeleri için 6 </a:t>
            </a:r>
            <a:r>
              <a:rPr lang="tr-TR" altLang="tr-TR" dirty="0" err="1"/>
              <a:t>ncı</a:t>
            </a:r>
            <a:r>
              <a:rPr lang="tr-TR" altLang="tr-TR" dirty="0"/>
              <a:t> maddedeki kriterleri sağlamaları esastır. Bu </a:t>
            </a:r>
            <a:r>
              <a:rPr lang="tr-TR" altLang="tr-TR" dirty="0" smtClean="0"/>
              <a:t>kriterleri taşımaları </a:t>
            </a:r>
            <a:r>
              <a:rPr lang="tr-TR" altLang="tr-TR" dirty="0"/>
              <a:t>halinde aday olmaları engellenemez.</a:t>
            </a:r>
          </a:p>
          <a:p>
            <a:pPr lvl="0"/>
            <a:r>
              <a:rPr lang="tr-TR" altLang="tr-TR" dirty="0"/>
              <a:t>(4) Seçimlerin yapılmasına ilişkin iş ve işlemler için gerekli şartlar sağlanır ve yeterli sayıda personel işveren tarafından görevlendirilir.</a:t>
            </a:r>
          </a:p>
          <a:p>
            <a:pPr lvl="0"/>
            <a:r>
              <a:rPr lang="tr-TR" altLang="tr-TR" dirty="0"/>
              <a:t>(5) Aday sayısı işyerinde zorunlu çalışan temsilcisi sayısının üç katından fazla olamaz. Fazla olması halinde çalışan temsilcisi adayları; öğrenim durumu, işyerindeki deneyim süresi ve yaş kriterleri esas alınarak ikinci fıkrada belirtilen sürenin bitiminden itibaren en fazla üç gün içinde işveren tarafından ilân edilir.</a:t>
            </a:r>
          </a:p>
        </p:txBody>
      </p:sp>
      <p:sp>
        <p:nvSpPr>
          <p:cNvPr id="6" name="Metin kutusu 5"/>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1848451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lang="tr-TR" altLang="tr-TR" b="1" dirty="0" smtClean="0"/>
              <a:t>28750 SAYILI RESMİ GAZETEDE YAYIMLANAN İŞ SAĞLIĞI VE GÜVENLİĞİ İLE İLGİLİ ÇALIŞAN TEMSİLCİSİNİN</a:t>
            </a:r>
          </a:p>
          <a:p>
            <a:pPr lvl="0" indent="0"/>
            <a:r>
              <a:rPr lang="tr-TR" altLang="tr-TR" b="1" dirty="0" smtClean="0"/>
              <a:t>NİTELİKLERİ VE SEÇİLME USUL VE ESASLARINA İLİŞKİN TEBLİĞ’E GÖRE </a:t>
            </a:r>
          </a:p>
          <a:p>
            <a:pPr marL="0" marR="0" lvl="0" indent="358775" algn="l" defTabSz="914400" rtl="0" eaLnBrk="0" fontAlgn="base" latinLnBrk="0" hangingPunct="0">
              <a:lnSpc>
                <a:spcPct val="100000"/>
              </a:lnSpc>
              <a:spcBef>
                <a:spcPct val="0"/>
              </a:spcBef>
              <a:spcAft>
                <a:spcPct val="0"/>
              </a:spcAft>
              <a:buClrTx/>
              <a:buSzTx/>
              <a:buFontTx/>
              <a:buNone/>
              <a:tabLst/>
            </a:pPr>
            <a:r>
              <a:rPr lang="tr-TR" altLang="tr-TR" dirty="0" smtClean="0">
                <a:latin typeface="+mn-lt"/>
              </a:rPr>
              <a:t> </a:t>
            </a:r>
            <a:endParaRPr lang="tr-TR" altLang="tr-TR" dirty="0">
              <a:latin typeface="+mn-lt"/>
            </a:endParaRPr>
          </a:p>
          <a:p>
            <a:pPr lvl="0"/>
            <a:r>
              <a:rPr lang="tr-TR" altLang="tr-TR" dirty="0" smtClean="0"/>
              <a:t>Çalışan </a:t>
            </a:r>
            <a:r>
              <a:rPr lang="tr-TR" altLang="tr-TR" dirty="0"/>
              <a:t>temsilcisinin nitelikleri</a:t>
            </a:r>
          </a:p>
          <a:p>
            <a:pPr lvl="0"/>
            <a:r>
              <a:rPr lang="tr-TR" altLang="tr-TR" dirty="0"/>
              <a:t>MADDE 6 – (1) Bir çalışanın çalışan temsilcisi olabilmesi için aşağıdaki niteliklere sahip olması zorunludur:</a:t>
            </a:r>
          </a:p>
          <a:p>
            <a:pPr lvl="0"/>
            <a:r>
              <a:rPr lang="tr-TR" altLang="tr-TR" dirty="0"/>
              <a:t>a) İşyerinin tam süreli daimi çalışanı olması,</a:t>
            </a:r>
          </a:p>
          <a:p>
            <a:pPr lvl="0"/>
            <a:r>
              <a:rPr lang="tr-TR" altLang="tr-TR" dirty="0"/>
              <a:t>b) En az 3 yıllık iş deneyiminin bulunması,</a:t>
            </a:r>
          </a:p>
          <a:p>
            <a:pPr lvl="0"/>
            <a:r>
              <a:rPr lang="tr-TR" altLang="tr-TR" dirty="0"/>
              <a:t>c) En az ortaokul düzeyinde öğrenim görmüş olması.</a:t>
            </a:r>
          </a:p>
          <a:p>
            <a:pPr lvl="0"/>
            <a:r>
              <a:rPr lang="tr-TR" altLang="tr-TR" dirty="0"/>
              <a:t>(2) Belirli süreli veya geçici işlerde (a) ve (b) bentleri, işyerinde 3 yıllık iş deneyimi bulunmayan çalışan veya aday bulunmaması halinde (b) bendi, çalışanlar veya adaylar arasında yeterli eğitim düzeyine sahip kişi bulunmaması halinde (c) bendi hükümleri uygulanmaz.</a:t>
            </a:r>
          </a:p>
          <a:p>
            <a:pPr lvl="0"/>
            <a:r>
              <a:rPr lang="tr-TR" altLang="tr-TR" dirty="0"/>
              <a:t>(3) Yetkili sendika temsilcisinin çalışan temsilcisi olarak görev yapması halinde birinci fıkrada sayılan nitelikler aranmaz</a:t>
            </a:r>
            <a:r>
              <a:rPr lang="tr-TR" altLang="tr-TR" dirty="0" smtClean="0"/>
              <a:t>.</a:t>
            </a:r>
          </a:p>
          <a:p>
            <a:pPr lvl="0"/>
            <a:endParaRPr lang="tr-TR" altLang="tr-TR" dirty="0" smtClean="0"/>
          </a:p>
          <a:p>
            <a:pPr lvl="0"/>
            <a:r>
              <a:rPr lang="tr-TR" altLang="tr-TR" dirty="0"/>
              <a:t>Çalışan temsilcisi sayısının belirlenmesi</a:t>
            </a:r>
          </a:p>
          <a:p>
            <a:pPr lvl="0"/>
            <a:r>
              <a:rPr lang="tr-TR" altLang="tr-TR" dirty="0"/>
              <a:t>MADDE 7 – (1) İşyerinde görevlendirilecek çalışan temsilcisi sayısı aşağıdaki şekilde belirlenir:</a:t>
            </a:r>
          </a:p>
          <a:p>
            <a:pPr lvl="0"/>
            <a:r>
              <a:rPr lang="tr-TR" altLang="tr-TR" dirty="0"/>
              <a:t>a) İki ile elli arasında çalışanı bulunan işyerlerinde bir.</a:t>
            </a:r>
          </a:p>
          <a:p>
            <a:pPr lvl="0"/>
            <a:r>
              <a:rPr lang="tr-TR" altLang="tr-TR" dirty="0"/>
              <a:t>b) Elli bir ile yüz arasında çalışanı bulunan işyerlerinde iki.</a:t>
            </a:r>
          </a:p>
          <a:p>
            <a:pPr lvl="0"/>
            <a:r>
              <a:rPr lang="tr-TR" altLang="tr-TR" dirty="0"/>
              <a:t>c) Yüz bir ile beş yüz arasında çalışanı bulunan işyerlerinde üç.</a:t>
            </a:r>
          </a:p>
          <a:p>
            <a:pPr lvl="0"/>
            <a:r>
              <a:rPr lang="tr-TR" altLang="tr-TR" dirty="0"/>
              <a:t>ç) Beş yüz bir ile bin arasında çalışanı bulunan işyerlerinde dört.</a:t>
            </a:r>
          </a:p>
          <a:p>
            <a:pPr lvl="0"/>
            <a:r>
              <a:rPr lang="tr-TR" altLang="tr-TR" dirty="0"/>
              <a:t>d) Bin bir ile iki bin arasında çalışanı bulunan işyerlerinde beş.</a:t>
            </a:r>
          </a:p>
          <a:p>
            <a:pPr lvl="0"/>
            <a:r>
              <a:rPr lang="tr-TR" altLang="tr-TR" dirty="0"/>
              <a:t>e) İki bin bir ve üzeri çalışanı bulunan işyerlerinde altı</a:t>
            </a:r>
            <a:r>
              <a:rPr lang="tr-TR" altLang="tr-TR" dirty="0" smtClean="0"/>
              <a:t>.</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 name="Metin kutusu 5"/>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1337111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1993795"/>
            <a:ext cx="12192000" cy="2308324"/>
          </a:xfrm>
          <a:prstGeom prst="rect">
            <a:avLst/>
          </a:prstGeom>
        </p:spPr>
        <p:txBody>
          <a:bodyPr wrap="square">
            <a:spAutoFit/>
          </a:bodyPr>
          <a:lstStyle/>
          <a:p>
            <a:r>
              <a:rPr lang="tr-TR" b="1" dirty="0" smtClean="0"/>
              <a:t>Çalışan temsilcisinin yetki ve yükümlülüğü</a:t>
            </a:r>
            <a:r>
              <a:rPr lang="tr-TR" dirty="0" smtClean="0"/>
              <a:t/>
            </a:r>
            <a:br>
              <a:rPr lang="tr-TR" dirty="0" smtClean="0"/>
            </a:br>
            <a:r>
              <a:rPr lang="tr-TR" dirty="0" smtClean="0"/>
              <a:t>Çalışan temsilcisi; iş sağlığı ve güvenliği ile ilgili çalışmalara katılma, çalışmaları izleme, tehlike kaynağının yok edilmesi veya tehlikeden kaynaklanan riskin azaltılması için tedbir alınmasını isteme, tekliflerde bulunma ve benzeri konularda çalışanları temsil etmeye yetkilidir.</a:t>
            </a:r>
            <a:br>
              <a:rPr lang="tr-TR" dirty="0" smtClean="0"/>
            </a:br>
            <a:r>
              <a:rPr lang="tr-TR" dirty="0" smtClean="0"/>
              <a:t>Görevini yürütmesi nedeniyle, çalışan temsilcisinin hakları kısıtlanamaz.</a:t>
            </a:r>
            <a:br>
              <a:rPr lang="tr-TR" dirty="0" smtClean="0"/>
            </a:br>
            <a:r>
              <a:rPr lang="tr-TR" dirty="0" smtClean="0"/>
              <a:t>Çalışan temsilcisi görevi gereği işverenin veya işyerinin mesleki sırları ile gördüğü, öğrendiği hususları ve çalışanlara ait özel bilgileri gizli tutmakla yükümlüdür.</a:t>
            </a:r>
            <a:br>
              <a:rPr lang="tr-TR" dirty="0" smtClean="0"/>
            </a:br>
            <a:endParaRPr lang="tr-TR" dirty="0"/>
          </a:p>
        </p:txBody>
      </p:sp>
      <p:sp>
        <p:nvSpPr>
          <p:cNvPr id="5" name="Metin kutusu 4"/>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spTree>
    <p:extLst>
      <p:ext uri="{BB962C8B-B14F-4D97-AF65-F5344CB8AC3E}">
        <p14:creationId xmlns:p14="http://schemas.microsoft.com/office/powerpoint/2010/main" val="2069723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2" name="Resim 1"/>
          <p:cNvPicPr>
            <a:picLocks noChangeAspect="1"/>
          </p:cNvPicPr>
          <p:nvPr/>
        </p:nvPicPr>
        <p:blipFill>
          <a:blip r:embed="rId2"/>
          <a:stretch>
            <a:fillRect/>
          </a:stretch>
        </p:blipFill>
        <p:spPr>
          <a:xfrm>
            <a:off x="512649" y="-1"/>
            <a:ext cx="11416956" cy="6223380"/>
          </a:xfrm>
          <a:prstGeom prst="rect">
            <a:avLst/>
          </a:prstGeom>
        </p:spPr>
      </p:pic>
    </p:spTree>
    <p:extLst>
      <p:ext uri="{BB962C8B-B14F-4D97-AF65-F5344CB8AC3E}">
        <p14:creationId xmlns:p14="http://schemas.microsoft.com/office/powerpoint/2010/main" val="50396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3835419" y="6488668"/>
            <a:ext cx="4174861" cy="369332"/>
          </a:xfrm>
          <a:prstGeom prst="rect">
            <a:avLst/>
          </a:prstGeom>
          <a:noFill/>
        </p:spPr>
        <p:txBody>
          <a:bodyPr wrap="none" rtlCol="0">
            <a:spAutoFit/>
          </a:bodyPr>
          <a:lstStyle/>
          <a:p>
            <a:r>
              <a:rPr lang="tr-TR" b="1" dirty="0" smtClean="0">
                <a:solidFill>
                  <a:schemeClr val="bg1"/>
                </a:solidFill>
              </a:rPr>
              <a:t>KARTEPE İLÇE MİLLİ EĞİTİM MÜDÜRLÜĞÜ</a:t>
            </a:r>
            <a:endParaRPr lang="tr-TR" b="1" dirty="0">
              <a:solidFill>
                <a:schemeClr val="bg1"/>
              </a:solidFill>
            </a:endParaRPr>
          </a:p>
        </p:txBody>
      </p:sp>
      <p:pic>
        <p:nvPicPr>
          <p:cNvPr id="3" name="Resim 2"/>
          <p:cNvPicPr>
            <a:picLocks noChangeAspect="1"/>
          </p:cNvPicPr>
          <p:nvPr/>
        </p:nvPicPr>
        <p:blipFill>
          <a:blip r:embed="rId2"/>
          <a:stretch>
            <a:fillRect/>
          </a:stretch>
        </p:blipFill>
        <p:spPr>
          <a:xfrm>
            <a:off x="3519487" y="0"/>
            <a:ext cx="5153025" cy="6305266"/>
          </a:xfrm>
          <a:prstGeom prst="rect">
            <a:avLst/>
          </a:prstGeom>
        </p:spPr>
      </p:pic>
    </p:spTree>
    <p:extLst>
      <p:ext uri="{BB962C8B-B14F-4D97-AF65-F5344CB8AC3E}">
        <p14:creationId xmlns:p14="http://schemas.microsoft.com/office/powerpoint/2010/main" val="361580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526</TotalTime>
  <Words>1889</Words>
  <Application>Microsoft Office PowerPoint</Application>
  <PresentationFormat>Geniş ekran</PresentationFormat>
  <Paragraphs>212</Paragraphs>
  <Slides>48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48</vt:i4>
      </vt:variant>
    </vt:vector>
  </HeadingPairs>
  <TitlesOfParts>
    <vt:vector size="52" baseType="lpstr">
      <vt:lpstr>Arial</vt:lpstr>
      <vt:lpstr>Calibri</vt:lpstr>
      <vt:lpstr>Calibri Light</vt:lpstr>
      <vt:lpstr>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Pc_2</dc:creator>
  <cp:lastModifiedBy>Pc_2</cp:lastModifiedBy>
  <cp:revision>64</cp:revision>
  <cp:lastPrinted>2016-11-07T06:22:43Z</cp:lastPrinted>
  <dcterms:created xsi:type="dcterms:W3CDTF">2016-11-07T06:47:19Z</dcterms:created>
  <dcterms:modified xsi:type="dcterms:W3CDTF">2016-11-11T09:22:40Z</dcterms:modified>
</cp:coreProperties>
</file>